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52" r:id="rId1"/>
    <p:sldMasterId id="2147483856" r:id="rId2"/>
  </p:sldMasterIdLst>
  <p:notesMasterIdLst>
    <p:notesMasterId r:id="rId60"/>
  </p:notesMasterIdLst>
  <p:handoutMasterIdLst>
    <p:handoutMasterId r:id="rId61"/>
  </p:handoutMasterIdLst>
  <p:sldIdLst>
    <p:sldId id="516" r:id="rId3"/>
    <p:sldId id="782" r:id="rId4"/>
    <p:sldId id="958" r:id="rId5"/>
    <p:sldId id="783" r:id="rId6"/>
    <p:sldId id="819" r:id="rId7"/>
    <p:sldId id="937" r:id="rId8"/>
    <p:sldId id="936" r:id="rId9"/>
    <p:sldId id="938" r:id="rId10"/>
    <p:sldId id="939" r:id="rId11"/>
    <p:sldId id="940" r:id="rId12"/>
    <p:sldId id="941" r:id="rId13"/>
    <p:sldId id="786" r:id="rId14"/>
    <p:sldId id="943" r:id="rId15"/>
    <p:sldId id="787" r:id="rId16"/>
    <p:sldId id="784" r:id="rId17"/>
    <p:sldId id="788" r:id="rId18"/>
    <p:sldId id="789" r:id="rId19"/>
    <p:sldId id="790" r:id="rId20"/>
    <p:sldId id="951" r:id="rId21"/>
    <p:sldId id="953" r:id="rId22"/>
    <p:sldId id="952" r:id="rId23"/>
    <p:sldId id="802" r:id="rId24"/>
    <p:sldId id="803" r:id="rId25"/>
    <p:sldId id="806" r:id="rId26"/>
    <p:sldId id="945" r:id="rId27"/>
    <p:sldId id="795" r:id="rId28"/>
    <p:sldId id="796" r:id="rId29"/>
    <p:sldId id="797" r:id="rId30"/>
    <p:sldId id="279" r:id="rId31"/>
    <p:sldId id="801" r:id="rId32"/>
    <p:sldId id="804" r:id="rId33"/>
    <p:sldId id="805" r:id="rId34"/>
    <p:sldId id="794" r:id="rId35"/>
    <p:sldId id="798" r:id="rId36"/>
    <p:sldId id="799" r:id="rId37"/>
    <p:sldId id="792" r:id="rId38"/>
    <p:sldId id="793" r:id="rId39"/>
    <p:sldId id="807" r:id="rId40"/>
    <p:sldId id="808" r:id="rId41"/>
    <p:sldId id="800" r:id="rId42"/>
    <p:sldId id="944" r:id="rId43"/>
    <p:sldId id="946" r:id="rId44"/>
    <p:sldId id="948" r:id="rId45"/>
    <p:sldId id="947" r:id="rId46"/>
    <p:sldId id="949" r:id="rId47"/>
    <p:sldId id="950" r:id="rId48"/>
    <p:sldId id="814" r:id="rId49"/>
    <p:sldId id="956" r:id="rId50"/>
    <p:sldId id="817" r:id="rId51"/>
    <p:sldId id="955" r:id="rId52"/>
    <p:sldId id="818" r:id="rId53"/>
    <p:sldId id="809" r:id="rId54"/>
    <p:sldId id="810" r:id="rId55"/>
    <p:sldId id="811" r:id="rId56"/>
    <p:sldId id="812" r:id="rId57"/>
    <p:sldId id="813" r:id="rId58"/>
    <p:sldId id="780" r:id="rId59"/>
  </p:sldIdLst>
  <p:sldSz cx="9144000" cy="6858000" type="screen4x3"/>
  <p:notesSz cx="6858000" cy="9144000"/>
  <p:custShowLst>
    <p:custShow name="Custom Show 1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Zohaib Iqbal" initials="" lastIdx="1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EB9"/>
    <a:srgbClr val="007CE2"/>
    <a:srgbClr val="006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9BE442-DBDE-47A9-8AB9-910D4B3E0C07}" v="6" dt="2021-03-01T16:55:14.1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5256" autoAdjust="0"/>
  </p:normalViewPr>
  <p:slideViewPr>
    <p:cSldViewPr snapToGrid="0" snapToObjects="1">
      <p:cViewPr varScale="1">
        <p:scale>
          <a:sx n="86" d="100"/>
          <a:sy n="86" d="100"/>
        </p:scale>
        <p:origin x="1392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532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presProps" Target="presProps.xml"/><Relationship Id="rId68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notesMaster" Target="notesMasters/notesMaster1.xml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if Jilani" userId="2373ff79-7915-410a-a6df-6859728fab16" providerId="ADAL" clId="{8F3FA461-50D0-45E3-B713-4B4324E61470}"/>
    <pc:docChg chg="modSld">
      <pc:chgData name="Atif Jilani" userId="2373ff79-7915-410a-a6df-6859728fab16" providerId="ADAL" clId="{8F3FA461-50D0-45E3-B713-4B4324E61470}" dt="2021-03-01T16:28:05.514" v="0" actId="20577"/>
      <pc:docMkLst>
        <pc:docMk/>
      </pc:docMkLst>
      <pc:sldChg chg="modSp mod">
        <pc:chgData name="Atif Jilani" userId="2373ff79-7915-410a-a6df-6859728fab16" providerId="ADAL" clId="{8F3FA461-50D0-45E3-B713-4B4324E61470}" dt="2021-03-01T16:28:05.514" v="0" actId="20577"/>
        <pc:sldMkLst>
          <pc:docMk/>
          <pc:sldMk cId="718970717" sldId="846"/>
        </pc:sldMkLst>
        <pc:spChg chg="mod">
          <ac:chgData name="Atif Jilani" userId="2373ff79-7915-410a-a6df-6859728fab16" providerId="ADAL" clId="{8F3FA461-50D0-45E3-B713-4B4324E61470}" dt="2021-03-01T16:28:05.514" v="0" actId="20577"/>
          <ac:spMkLst>
            <pc:docMk/>
            <pc:sldMk cId="718970717" sldId="846"/>
            <ac:spMk id="3" creationId="{00000000-0000-0000-0000-000000000000}"/>
          </ac:spMkLst>
        </pc:spChg>
      </pc:sldChg>
    </pc:docChg>
  </pc:docChgLst>
  <pc:docChgLst>
    <pc:chgData name="Atif Jilani" userId="2373ff79-7915-410a-a6df-6859728fab16" providerId="ADAL" clId="{179BE442-DBDE-47A9-8AB9-910D4B3E0C07}"/>
    <pc:docChg chg="undo custSel addSld delSld modSld sldOrd">
      <pc:chgData name="Atif Jilani" userId="2373ff79-7915-410a-a6df-6859728fab16" providerId="ADAL" clId="{179BE442-DBDE-47A9-8AB9-910D4B3E0C07}" dt="2021-03-03T03:30:00.433" v="536" actId="207"/>
      <pc:docMkLst>
        <pc:docMk/>
      </pc:docMkLst>
      <pc:sldChg chg="add">
        <pc:chgData name="Atif Jilani" userId="2373ff79-7915-410a-a6df-6859728fab16" providerId="ADAL" clId="{179BE442-DBDE-47A9-8AB9-910D4B3E0C07}" dt="2021-03-01T16:40:23.743" v="69"/>
        <pc:sldMkLst>
          <pc:docMk/>
          <pc:sldMk cId="0" sldId="302"/>
        </pc:sldMkLst>
      </pc:sldChg>
      <pc:sldChg chg="add">
        <pc:chgData name="Atif Jilani" userId="2373ff79-7915-410a-a6df-6859728fab16" providerId="ADAL" clId="{179BE442-DBDE-47A9-8AB9-910D4B3E0C07}" dt="2021-03-01T16:40:23.743" v="69"/>
        <pc:sldMkLst>
          <pc:docMk/>
          <pc:sldMk cId="0" sldId="311"/>
        </pc:sldMkLst>
      </pc:sldChg>
      <pc:sldChg chg="del">
        <pc:chgData name="Atif Jilani" userId="2373ff79-7915-410a-a6df-6859728fab16" providerId="ADAL" clId="{179BE442-DBDE-47A9-8AB9-910D4B3E0C07}" dt="2021-03-01T16:33:10.572" v="3" actId="47"/>
        <pc:sldMkLst>
          <pc:docMk/>
          <pc:sldMk cId="3376788369" sldId="797"/>
        </pc:sldMkLst>
      </pc:sldChg>
      <pc:sldChg chg="modSp add mod">
        <pc:chgData name="Atif Jilani" userId="2373ff79-7915-410a-a6df-6859728fab16" providerId="ADAL" clId="{179BE442-DBDE-47A9-8AB9-910D4B3E0C07}" dt="2021-03-01T16:45:39.857" v="370" actId="20577"/>
        <pc:sldMkLst>
          <pc:docMk/>
          <pc:sldMk cId="29807526" sldId="798"/>
        </pc:sldMkLst>
        <pc:spChg chg="mod">
          <ac:chgData name="Atif Jilani" userId="2373ff79-7915-410a-a6df-6859728fab16" providerId="ADAL" clId="{179BE442-DBDE-47A9-8AB9-910D4B3E0C07}" dt="2021-03-01T16:45:39.857" v="370" actId="20577"/>
          <ac:spMkLst>
            <pc:docMk/>
            <pc:sldMk cId="29807526" sldId="798"/>
            <ac:spMk id="7171" creationId="{00000000-0000-0000-0000-000000000000}"/>
          </ac:spMkLst>
        </pc:spChg>
      </pc:sldChg>
      <pc:sldChg chg="modSp del mod">
        <pc:chgData name="Atif Jilani" userId="2373ff79-7915-410a-a6df-6859728fab16" providerId="ADAL" clId="{179BE442-DBDE-47A9-8AB9-910D4B3E0C07}" dt="2021-03-01T16:37:59.849" v="67" actId="2696"/>
        <pc:sldMkLst>
          <pc:docMk/>
          <pc:sldMk cId="3549918324" sldId="798"/>
        </pc:sldMkLst>
        <pc:spChg chg="mod">
          <ac:chgData name="Atif Jilani" userId="2373ff79-7915-410a-a6df-6859728fab16" providerId="ADAL" clId="{179BE442-DBDE-47A9-8AB9-910D4B3E0C07}" dt="2021-03-01T16:37:49.028" v="66" actId="33524"/>
          <ac:spMkLst>
            <pc:docMk/>
            <pc:sldMk cId="3549918324" sldId="798"/>
            <ac:spMk id="7170" creationId="{00000000-0000-0000-0000-000000000000}"/>
          </ac:spMkLst>
        </pc:spChg>
        <pc:spChg chg="mod">
          <ac:chgData name="Atif Jilani" userId="2373ff79-7915-410a-a6df-6859728fab16" providerId="ADAL" clId="{179BE442-DBDE-47A9-8AB9-910D4B3E0C07}" dt="2021-03-01T16:37:21.018" v="63" actId="255"/>
          <ac:spMkLst>
            <pc:docMk/>
            <pc:sldMk cId="3549918324" sldId="798"/>
            <ac:spMk id="7171" creationId="{00000000-0000-0000-0000-000000000000}"/>
          </ac:spMkLst>
        </pc:spChg>
      </pc:sldChg>
      <pc:sldChg chg="del">
        <pc:chgData name="Atif Jilani" userId="2373ff79-7915-410a-a6df-6859728fab16" providerId="ADAL" clId="{179BE442-DBDE-47A9-8AB9-910D4B3E0C07}" dt="2021-03-01T16:37:59.849" v="67" actId="2696"/>
        <pc:sldMkLst>
          <pc:docMk/>
          <pc:sldMk cId="474476136" sldId="799"/>
        </pc:sldMkLst>
      </pc:sldChg>
      <pc:sldChg chg="add">
        <pc:chgData name="Atif Jilani" userId="2373ff79-7915-410a-a6df-6859728fab16" providerId="ADAL" clId="{179BE442-DBDE-47A9-8AB9-910D4B3E0C07}" dt="2021-03-01T16:38:09.191" v="68"/>
        <pc:sldMkLst>
          <pc:docMk/>
          <pc:sldMk cId="2185193645" sldId="799"/>
        </pc:sldMkLst>
      </pc:sldChg>
      <pc:sldChg chg="del">
        <pc:chgData name="Atif Jilani" userId="2373ff79-7915-410a-a6df-6859728fab16" providerId="ADAL" clId="{179BE442-DBDE-47A9-8AB9-910D4B3E0C07}" dt="2021-03-01T16:41:06.245" v="81" actId="47"/>
        <pc:sldMkLst>
          <pc:docMk/>
          <pc:sldMk cId="2648876072" sldId="800"/>
        </pc:sldMkLst>
      </pc:sldChg>
      <pc:sldChg chg="modSp mod">
        <pc:chgData name="Atif Jilani" userId="2373ff79-7915-410a-a6df-6859728fab16" providerId="ADAL" clId="{179BE442-DBDE-47A9-8AB9-910D4B3E0C07}" dt="2021-03-03T03:30:00.433" v="536" actId="207"/>
        <pc:sldMkLst>
          <pc:docMk/>
          <pc:sldMk cId="1229721373" sldId="820"/>
        </pc:sldMkLst>
        <pc:spChg chg="mod">
          <ac:chgData name="Atif Jilani" userId="2373ff79-7915-410a-a6df-6859728fab16" providerId="ADAL" clId="{179BE442-DBDE-47A9-8AB9-910D4B3E0C07}" dt="2021-03-03T03:30:00.433" v="536" actId="207"/>
          <ac:spMkLst>
            <pc:docMk/>
            <pc:sldMk cId="1229721373" sldId="820"/>
            <ac:spMk id="6145" creationId="{00000000-0000-0000-0000-000000000000}"/>
          </ac:spMkLst>
        </pc:spChg>
        <pc:spChg chg="mod">
          <ac:chgData name="Atif Jilani" userId="2373ff79-7915-410a-a6df-6859728fab16" providerId="ADAL" clId="{179BE442-DBDE-47A9-8AB9-910D4B3E0C07}" dt="2021-03-03T03:29:57.137" v="535" actId="207"/>
          <ac:spMkLst>
            <pc:docMk/>
            <pc:sldMk cId="1229721373" sldId="820"/>
            <ac:spMk id="6146" creationId="{00000000-0000-0000-0000-000000000000}"/>
          </ac:spMkLst>
        </pc:spChg>
      </pc:sldChg>
      <pc:sldChg chg="addSp delSp modSp mod">
        <pc:chgData name="Atif Jilani" userId="2373ff79-7915-410a-a6df-6859728fab16" providerId="ADAL" clId="{179BE442-DBDE-47A9-8AB9-910D4B3E0C07}" dt="2021-03-01T16:56:29.243" v="523" actId="1076"/>
        <pc:sldMkLst>
          <pc:docMk/>
          <pc:sldMk cId="3296354080" sldId="823"/>
        </pc:sldMkLst>
        <pc:spChg chg="add del mod">
          <ac:chgData name="Atif Jilani" userId="2373ff79-7915-410a-a6df-6859728fab16" providerId="ADAL" clId="{179BE442-DBDE-47A9-8AB9-910D4B3E0C07}" dt="2021-03-01T16:54:49.882" v="496" actId="478"/>
          <ac:spMkLst>
            <pc:docMk/>
            <pc:sldMk cId="3296354080" sldId="823"/>
            <ac:spMk id="2" creationId="{2078931D-BDEF-44C2-A111-6E69501CDCDF}"/>
          </ac:spMkLst>
        </pc:spChg>
        <pc:spChg chg="mod">
          <ac:chgData name="Atif Jilani" userId="2373ff79-7915-410a-a6df-6859728fab16" providerId="ADAL" clId="{179BE442-DBDE-47A9-8AB9-910D4B3E0C07}" dt="2021-03-01T16:56:03.965" v="518" actId="6549"/>
          <ac:spMkLst>
            <pc:docMk/>
            <pc:sldMk cId="3296354080" sldId="823"/>
            <ac:spMk id="3" creationId="{00000000-0000-0000-0000-000000000000}"/>
          </ac:spMkLst>
        </pc:spChg>
        <pc:spChg chg="add mod">
          <ac:chgData name="Atif Jilani" userId="2373ff79-7915-410a-a6df-6859728fab16" providerId="ADAL" clId="{179BE442-DBDE-47A9-8AB9-910D4B3E0C07}" dt="2021-03-01T16:56:29.243" v="523" actId="1076"/>
          <ac:spMkLst>
            <pc:docMk/>
            <pc:sldMk cId="3296354080" sldId="823"/>
            <ac:spMk id="7" creationId="{95677F54-4025-41A4-A200-23125D56EF66}"/>
          </ac:spMkLst>
        </pc:spChg>
      </pc:sldChg>
      <pc:sldChg chg="modSp mod">
        <pc:chgData name="Atif Jilani" userId="2373ff79-7915-410a-a6df-6859728fab16" providerId="ADAL" clId="{179BE442-DBDE-47A9-8AB9-910D4B3E0C07}" dt="2021-03-01T16:57:31.477" v="534" actId="20577"/>
        <pc:sldMkLst>
          <pc:docMk/>
          <pc:sldMk cId="3754174687" sldId="828"/>
        </pc:sldMkLst>
        <pc:spChg chg="mod">
          <ac:chgData name="Atif Jilani" userId="2373ff79-7915-410a-a6df-6859728fab16" providerId="ADAL" clId="{179BE442-DBDE-47A9-8AB9-910D4B3E0C07}" dt="2021-03-01T16:57:31.477" v="534" actId="20577"/>
          <ac:spMkLst>
            <pc:docMk/>
            <pc:sldMk cId="3754174687" sldId="828"/>
            <ac:spMk id="20482" creationId="{00000000-0000-0000-0000-000000000000}"/>
          </ac:spMkLst>
        </pc:spChg>
      </pc:sldChg>
      <pc:sldChg chg="del">
        <pc:chgData name="Atif Jilani" userId="2373ff79-7915-410a-a6df-6859728fab16" providerId="ADAL" clId="{179BE442-DBDE-47A9-8AB9-910D4B3E0C07}" dt="2021-03-01T16:32:22.700" v="1" actId="47"/>
        <pc:sldMkLst>
          <pc:docMk/>
          <pc:sldMk cId="718970717" sldId="846"/>
        </pc:sldMkLst>
      </pc:sldChg>
      <pc:sldChg chg="ord">
        <pc:chgData name="Atif Jilani" userId="2373ff79-7915-410a-a6df-6859728fab16" providerId="ADAL" clId="{179BE442-DBDE-47A9-8AB9-910D4B3E0C07}" dt="2021-03-01T16:45:07.107" v="363"/>
        <pc:sldMkLst>
          <pc:docMk/>
          <pc:sldMk cId="1623564552" sldId="847"/>
        </pc:sldMkLst>
      </pc:sldChg>
      <pc:sldChg chg="add">
        <pc:chgData name="Atif Jilani" userId="2373ff79-7915-410a-a6df-6859728fab16" providerId="ADAL" clId="{179BE442-DBDE-47A9-8AB9-910D4B3E0C07}" dt="2021-03-01T16:32:12.505" v="0"/>
        <pc:sldMkLst>
          <pc:docMk/>
          <pc:sldMk cId="537471028" sldId="848"/>
        </pc:sldMkLst>
      </pc:sldChg>
      <pc:sldChg chg="modSp add mod ord">
        <pc:chgData name="Atif Jilani" userId="2373ff79-7915-410a-a6df-6859728fab16" providerId="ADAL" clId="{179BE442-DBDE-47A9-8AB9-910D4B3E0C07}" dt="2021-03-01T16:46:34.717" v="393" actId="20577"/>
        <pc:sldMkLst>
          <pc:docMk/>
          <pc:sldMk cId="1963758001" sldId="850"/>
        </pc:sldMkLst>
        <pc:spChg chg="mod">
          <ac:chgData name="Atif Jilani" userId="2373ff79-7915-410a-a6df-6859728fab16" providerId="ADAL" clId="{179BE442-DBDE-47A9-8AB9-910D4B3E0C07}" dt="2021-03-01T16:46:34.717" v="393" actId="20577"/>
          <ac:spMkLst>
            <pc:docMk/>
            <pc:sldMk cId="1963758001" sldId="850"/>
            <ac:spMk id="28675" creationId="{00000000-0000-0000-0000-000000000000}"/>
          </ac:spMkLst>
        </pc:spChg>
      </pc:sldChg>
      <pc:sldChg chg="add del">
        <pc:chgData name="Atif Jilani" userId="2373ff79-7915-410a-a6df-6859728fab16" providerId="ADAL" clId="{179BE442-DBDE-47A9-8AB9-910D4B3E0C07}" dt="2021-03-01T16:47:01.669" v="394" actId="47"/>
        <pc:sldMkLst>
          <pc:docMk/>
          <pc:sldMk cId="3680116587" sldId="851"/>
        </pc:sldMkLst>
      </pc:sldChg>
      <pc:sldChg chg="add del">
        <pc:chgData name="Atif Jilani" userId="2373ff79-7915-410a-a6df-6859728fab16" providerId="ADAL" clId="{179BE442-DBDE-47A9-8AB9-910D4B3E0C07}" dt="2021-03-01T16:47:04.912" v="395" actId="47"/>
        <pc:sldMkLst>
          <pc:docMk/>
          <pc:sldMk cId="3641719462" sldId="852"/>
        </pc:sldMkLst>
      </pc:sldChg>
      <pc:sldChg chg="modSp add mod setBg">
        <pc:chgData name="Atif Jilani" userId="2373ff79-7915-410a-a6df-6859728fab16" providerId="ADAL" clId="{179BE442-DBDE-47A9-8AB9-910D4B3E0C07}" dt="2021-03-01T16:48:19.770" v="459" actId="20577"/>
        <pc:sldMkLst>
          <pc:docMk/>
          <pc:sldMk cId="1340292555" sldId="853"/>
        </pc:sldMkLst>
        <pc:spChg chg="mod">
          <ac:chgData name="Atif Jilani" userId="2373ff79-7915-410a-a6df-6859728fab16" providerId="ADAL" clId="{179BE442-DBDE-47A9-8AB9-910D4B3E0C07}" dt="2021-03-01T16:48:19.770" v="459" actId="20577"/>
          <ac:spMkLst>
            <pc:docMk/>
            <pc:sldMk cId="1340292555" sldId="853"/>
            <ac:spMk id="34819" creationId="{00000000-0000-0000-0000-000000000000}"/>
          </ac:spMkLst>
        </pc:spChg>
      </pc:sldChg>
      <pc:sldChg chg="modSp add mod">
        <pc:chgData name="Atif Jilani" userId="2373ff79-7915-410a-a6df-6859728fab16" providerId="ADAL" clId="{179BE442-DBDE-47A9-8AB9-910D4B3E0C07}" dt="2021-03-01T16:48:46.034" v="472" actId="20577"/>
        <pc:sldMkLst>
          <pc:docMk/>
          <pc:sldMk cId="3680367521" sldId="873"/>
        </pc:sldMkLst>
        <pc:graphicFrameChg chg="modGraphic">
          <ac:chgData name="Atif Jilani" userId="2373ff79-7915-410a-a6df-6859728fab16" providerId="ADAL" clId="{179BE442-DBDE-47A9-8AB9-910D4B3E0C07}" dt="2021-03-01T16:48:46.034" v="472" actId="20577"/>
          <ac:graphicFrameMkLst>
            <pc:docMk/>
            <pc:sldMk cId="3680367521" sldId="873"/>
            <ac:graphicFrameMk id="17" creationId="{00000000-0000-0000-0000-000000000000}"/>
          </ac:graphicFrameMkLst>
        </pc:graphicFrameChg>
      </pc:sldChg>
      <pc:sldChg chg="modSp add mod">
        <pc:chgData name="Atif Jilani" userId="2373ff79-7915-410a-a6df-6859728fab16" providerId="ADAL" clId="{179BE442-DBDE-47A9-8AB9-910D4B3E0C07}" dt="2021-03-01T16:44:52.893" v="361" actId="20577"/>
        <pc:sldMkLst>
          <pc:docMk/>
          <pc:sldMk cId="3078642371" sldId="926"/>
        </pc:sldMkLst>
        <pc:spChg chg="mod">
          <ac:chgData name="Atif Jilani" userId="2373ff79-7915-410a-a6df-6859728fab16" providerId="ADAL" clId="{179BE442-DBDE-47A9-8AB9-910D4B3E0C07}" dt="2021-03-01T16:44:52.893" v="361" actId="20577"/>
          <ac:spMkLst>
            <pc:docMk/>
            <pc:sldMk cId="3078642371" sldId="926"/>
            <ac:spMk id="5123" creationId="{00000000-0000-0000-0000-000000000000}"/>
          </ac:spMkLst>
        </pc:spChg>
      </pc:sldChg>
      <pc:sldChg chg="modSp add mod">
        <pc:chgData name="Atif Jilani" userId="2373ff79-7915-410a-a6df-6859728fab16" providerId="ADAL" clId="{179BE442-DBDE-47A9-8AB9-910D4B3E0C07}" dt="2021-03-01T16:49:21.660" v="473" actId="33524"/>
        <pc:sldMkLst>
          <pc:docMk/>
          <pc:sldMk cId="1193277551" sldId="927"/>
        </pc:sldMkLst>
        <pc:spChg chg="mod">
          <ac:chgData name="Atif Jilani" userId="2373ff79-7915-410a-a6df-6859728fab16" providerId="ADAL" clId="{179BE442-DBDE-47A9-8AB9-910D4B3E0C07}" dt="2021-03-01T16:49:21.660" v="473" actId="33524"/>
          <ac:spMkLst>
            <pc:docMk/>
            <pc:sldMk cId="1193277551" sldId="927"/>
            <ac:spMk id="10243" creationId="{00000000-0000-0000-0000-000000000000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28062-27E4-8C4A-8648-8FD775CF42EB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9154E-77B1-3F4D-8139-FC1DDEF55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842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F660F0-2F10-1C44-A944-FE3C6C8A477D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5DB365-6C69-5B43-85B8-1D43CF3895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290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DB365-6C69-5B43-85B8-1D43CF3895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439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DB365-6C69-5B43-85B8-1D43CF3895CA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50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37168" y="0"/>
            <a:ext cx="9181167" cy="6857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648633" y="2042275"/>
            <a:ext cx="7772400" cy="14700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Untertitel 2"/>
          <p:cNvSpPr>
            <a:spLocks noGrp="1"/>
          </p:cNvSpPr>
          <p:nvPr>
            <p:ph type="subTitle" idx="1"/>
          </p:nvPr>
        </p:nvSpPr>
        <p:spPr>
          <a:xfrm>
            <a:off x="2558716" y="3933699"/>
            <a:ext cx="6400800" cy="1752600"/>
          </a:xfrm>
        </p:spPr>
        <p:txBody>
          <a:bodyPr>
            <a:normAutofit/>
          </a:bodyPr>
          <a:lstStyle>
            <a:lvl1pPr marL="0" indent="0" algn="r">
              <a:buNone/>
              <a:defRPr sz="1600"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81A4A1-D2B8-4BA2-95F1-42C02A0AA2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6470"/>
          <a:stretch/>
        </p:blipFill>
        <p:spPr>
          <a:xfrm>
            <a:off x="648633" y="6022876"/>
            <a:ext cx="2212257" cy="7848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E34D82-8ACC-444D-9A70-92F325E98B9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9109" y="6163311"/>
            <a:ext cx="504000" cy="5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353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255000" y="6316123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65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237079" y="6330462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84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153400" y="635635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98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210703" y="6400800"/>
            <a:ext cx="533400" cy="290146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608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241964" y="6316123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71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29348" y="62484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55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4958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EEC2A04A-DAF5-6D4C-9D4C-E206767FB7A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987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71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24300"/>
            <a:ext cx="4038600" cy="2171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A251B781-19CC-8848-B2F0-1E58C75B1AF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85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4D222-4F34-4DF0-B7A7-EF9947BCAE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9F8CCA-B04E-4F36-BF90-EE89F742CD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4B4D5-C6B8-4FFB-AC5E-466717BAA5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769C4A0-A3FE-49CC-93ED-37F115A3E7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0540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/>
            </a:lvl1pPr>
            <a:lvl2pPr>
              <a:defRPr sz="2000"/>
            </a:lvl2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pPr lvl="4"/>
            <a:r>
              <a:rPr lang="de-DE" dirty="0" err="1"/>
              <a:t>Fifth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305800" y="62484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6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ABD9B-0837-40A5-91DC-87CDAA877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78BEA8-7140-492A-9C45-B760306B0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496E7-4230-403C-B5BB-4F7947187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81CAEF-3D97-4FCF-A9E8-BA57DE733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004A00-9B0E-4995-993A-A096B624AF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8846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xfrm>
            <a:off x="3552092" y="6362700"/>
            <a:ext cx="2209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 b="0">
                <a:solidFill>
                  <a:srgbClr val="FFFFFF"/>
                </a:solidFill>
                <a:latin typeface="Arial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541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/>
            </a:lvl1pPr>
            <a:lvl2pPr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255000" y="6400800"/>
            <a:ext cx="533400" cy="37252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17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228013" y="6330462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407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191500" y="6316123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22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153400" y="6354762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30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slideLayout" Target="../slideLayouts/slideLayout3.xml"/><Relationship Id="rId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image" Target="../media/image2.tiff"/><Relationship Id="rId2" Type="http://schemas.openxmlformats.org/officeDocument/2006/relationships/slideLayout" Target="../slideLayouts/slideLayout6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30872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37EBE-FB8C-E847-8A31-370C34F283A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4FA365-9582-4BA4-9FB6-2A151FB980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6470"/>
          <a:stretch/>
        </p:blipFill>
        <p:spPr>
          <a:xfrm>
            <a:off x="922228" y="6308725"/>
            <a:ext cx="1403826" cy="4171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7ABBCD-2116-4A8F-848E-0A98D2BF0F46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57200" y="6339675"/>
            <a:ext cx="355269" cy="35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93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71" r:id="rId2"/>
    <p:sldLayoutId id="2147483872" r:id="rId3"/>
    <p:sldLayoutId id="2147483873" r:id="rId4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62456" y="84677"/>
            <a:ext cx="8525944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2456" y="1456266"/>
            <a:ext cx="8525944" cy="458893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382000" y="6387102"/>
            <a:ext cx="406400" cy="318524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fld id="{4E64EF48-182C-7C47-A231-DEA5E3B0FF2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 bwMode="auto">
          <a:xfrm>
            <a:off x="0" y="6239943"/>
            <a:ext cx="9144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3D746C1-DA6E-495D-8113-9151CEA865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6470"/>
          <a:stretch/>
        </p:blipFill>
        <p:spPr>
          <a:xfrm>
            <a:off x="727484" y="6356152"/>
            <a:ext cx="1403826" cy="4171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78FB26-4EC7-40A8-BB94-3605FF168EC6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262456" y="6387102"/>
            <a:ext cx="355269" cy="35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4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9" r:id="rId12"/>
    <p:sldLayoutId id="2147483870" r:id="rId13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800">
          <a:solidFill>
            <a:sysClr val="windowText" lastClr="000000"/>
          </a:solidFill>
          <a:latin typeface="Arial"/>
          <a:ea typeface="+mj-ea"/>
          <a:cs typeface="Arial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007EB9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007EB9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007EB9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007EB9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view-source:https://fonts.googleapis.com/css?family=Jura" TargetMode="External"/><Relationship Id="rId2" Type="http://schemas.openxmlformats.org/officeDocument/2006/relationships/hyperlink" Target="https://fonts.google.com/" TargetMode="Externa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21224" y="1694696"/>
            <a:ext cx="8701549" cy="1618430"/>
          </a:xfrm>
        </p:spPr>
        <p:txBody>
          <a:bodyPr>
            <a:normAutofit/>
          </a:bodyPr>
          <a:lstStyle/>
          <a:p>
            <a:r>
              <a:rPr lang="en-US" sz="4000" dirty="0"/>
              <a:t>CS 4032 </a:t>
            </a:r>
            <a:r>
              <a:rPr lang="mr-IN" sz="4000" dirty="0"/>
              <a:t>–</a:t>
            </a:r>
            <a:r>
              <a:rPr lang="en-US" sz="4000" dirty="0"/>
              <a:t> Web Programming</a:t>
            </a:r>
            <a:endParaRPr lang="en-US" sz="40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3282779" y="4160238"/>
            <a:ext cx="25784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200" dirty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Dr. Hassan Sartaj</a:t>
            </a:r>
          </a:p>
        </p:txBody>
      </p:sp>
    </p:spTree>
    <p:extLst>
      <p:ext uri="{BB962C8B-B14F-4D97-AF65-F5344CB8AC3E}">
        <p14:creationId xmlns:p14="http://schemas.microsoft.com/office/powerpoint/2010/main" val="794250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8258F-6773-4E1B-9A33-E8FB97BF2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Id Selectors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A4CE84-636B-491A-946C-EBA09FDC3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5883"/>
            <a:ext cx="9144000" cy="182764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343A0D-6D2C-4ADE-AB2A-72140AB777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99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68C7C-BD67-414B-AC57-7DEA2AFB8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Additional Selector Types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B7D450-38EB-4172-BAB3-D71181FC7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979" y="1302228"/>
            <a:ext cx="8396041" cy="484145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17C1EC-8DF0-4223-A6AC-ED1A0F4B10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784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>
            <a:extLst>
              <a:ext uri="{FF2B5EF4-FFF2-40B4-BE49-F238E27FC236}">
                <a16:creationId xmlns:a16="http://schemas.microsoft.com/office/drawing/2014/main" id="{A7C38B90-A72D-4C12-A9EB-6C2C8FF530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Pseudo Selectors/Classes</a:t>
            </a:r>
          </a:p>
        </p:txBody>
      </p:sp>
      <p:sp>
        <p:nvSpPr>
          <p:cNvPr id="100355" name="Rectangle 3">
            <a:extLst>
              <a:ext uri="{FF2B5EF4-FFF2-40B4-BE49-F238E27FC236}">
                <a16:creationId xmlns:a16="http://schemas.microsoft.com/office/drawing/2014/main" id="{68EB2EF4-B41A-4A9E-BF6E-A1B7E7F6BE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422303"/>
            <a:ext cx="8229600" cy="12761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dirty="0"/>
              <a:t>Syntax:</a:t>
            </a:r>
          </a:p>
          <a:p>
            <a:pPr marL="0" indent="0">
              <a:buNone/>
            </a:pPr>
            <a:r>
              <a:rPr lang="en-US" altLang="en-US" dirty="0"/>
              <a:t>		</a:t>
            </a:r>
            <a:r>
              <a:rPr lang="en-US" altLang="en-US" dirty="0" err="1"/>
              <a:t>selector:pseudo-class</a:t>
            </a:r>
            <a:r>
              <a:rPr lang="en-US" altLang="en-US" dirty="0"/>
              <a:t> {property: value; …}</a:t>
            </a:r>
          </a:p>
          <a:p>
            <a:pPr marL="0" indent="0">
              <a:buNone/>
            </a:pPr>
            <a:r>
              <a:rPr lang="en-US" altLang="en-US" dirty="0"/>
              <a:t>		</a:t>
            </a:r>
            <a:r>
              <a:rPr lang="en-US" altLang="en-US" dirty="0" err="1"/>
              <a:t>selector.class:pseudo-class</a:t>
            </a:r>
            <a:r>
              <a:rPr lang="en-US" altLang="en-US" dirty="0"/>
              <a:t> {property: value; …}</a:t>
            </a:r>
          </a:p>
          <a:p>
            <a:pPr marL="0" indent="0">
              <a:buNone/>
            </a:pPr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4A3F9D-08B1-48C8-B3E6-C255D88F79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1" t="7213"/>
          <a:stretch/>
        </p:blipFill>
        <p:spPr>
          <a:xfrm>
            <a:off x="1198045" y="2860497"/>
            <a:ext cx="6747910" cy="338790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507936-024B-475A-892F-2AD25E27E9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078D-7D25-4284-9037-3C299FA97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pseudo classes 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66250-A65E-4FC3-A991-7EC28C57E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:active - elements activated by user. For mouse clicks, occurs between mouse down and mouse up.</a:t>
            </a:r>
          </a:p>
          <a:p>
            <a:r>
              <a:rPr lang="en-US" dirty="0"/>
              <a:t>:checked - radio, checkbox, option elements that are checked by user</a:t>
            </a:r>
          </a:p>
          <a:p>
            <a:r>
              <a:rPr lang="en-US" dirty="0"/>
              <a:t>:disabled - elements that can’t receive focus</a:t>
            </a:r>
          </a:p>
          <a:p>
            <a:r>
              <a:rPr lang="en-US" dirty="0"/>
              <a:t>:empty - elements with no children</a:t>
            </a:r>
          </a:p>
          <a:p>
            <a:r>
              <a:rPr lang="en-US" dirty="0"/>
              <a:t>:focus - element that currently has the focus</a:t>
            </a:r>
          </a:p>
          <a:p>
            <a:r>
              <a:rPr lang="en-US" dirty="0"/>
              <a:t>:hover - elements that are currently hovered over by mouse</a:t>
            </a:r>
          </a:p>
          <a:p>
            <a:r>
              <a:rPr lang="en-US" dirty="0"/>
              <a:t>:invalid - elements that are currently invalid</a:t>
            </a:r>
          </a:p>
          <a:p>
            <a:r>
              <a:rPr lang="en-US" dirty="0"/>
              <a:t>:link - link element that has not yet been visited</a:t>
            </a:r>
          </a:p>
          <a:p>
            <a:r>
              <a:rPr lang="en-US" dirty="0"/>
              <a:t>:visited - link element that has been visited</a:t>
            </a:r>
          </a:p>
          <a:p>
            <a:r>
              <a:rPr lang="en-US" dirty="0"/>
              <a:t>:lang: adds a style to an element with a specific lang attribute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2AE3C3-3CDB-474F-A340-838723459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926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>
            <a:extLst>
              <a:ext uri="{FF2B5EF4-FFF2-40B4-BE49-F238E27FC236}">
                <a16:creationId xmlns:a16="http://schemas.microsoft.com/office/drawing/2014/main" id="{AB737A8B-B80A-46D8-A6A7-B5BBDE8333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Pseudo-elements</a:t>
            </a:r>
          </a:p>
        </p:txBody>
      </p:sp>
      <p:sp>
        <p:nvSpPr>
          <p:cNvPr id="101379" name="Rectangle 3">
            <a:extLst>
              <a:ext uri="{FF2B5EF4-FFF2-40B4-BE49-F238E27FC236}">
                <a16:creationId xmlns:a16="http://schemas.microsoft.com/office/drawing/2014/main" id="{773D7322-0061-4B04-B84B-E4CE210623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/>
              <a:t>syntax:</a:t>
            </a:r>
          </a:p>
          <a:p>
            <a:pPr marL="0" indent="0">
              <a:buNone/>
            </a:pPr>
            <a:r>
              <a:rPr lang="en-US" altLang="en-US" dirty="0"/>
              <a:t>	</a:t>
            </a:r>
            <a:r>
              <a:rPr lang="en-US" altLang="en-US" dirty="0" err="1"/>
              <a:t>selector:pseudo-element</a:t>
            </a:r>
            <a:r>
              <a:rPr lang="en-US" altLang="en-US" dirty="0"/>
              <a:t> {property: value; …}</a:t>
            </a:r>
          </a:p>
          <a:p>
            <a:pPr marL="0" indent="0">
              <a:buNone/>
            </a:pPr>
            <a:r>
              <a:rPr lang="en-US" altLang="en-US" dirty="0"/>
              <a:t>	</a:t>
            </a:r>
            <a:r>
              <a:rPr lang="en-US" altLang="en-US" dirty="0" err="1"/>
              <a:t>selector.class:pseudo-element</a:t>
            </a:r>
            <a:r>
              <a:rPr lang="en-US" altLang="en-US" dirty="0"/>
              <a:t> {property: value; …}</a:t>
            </a:r>
          </a:p>
          <a:p>
            <a:r>
              <a:rPr lang="en-US" altLang="en-US" dirty="0"/>
              <a:t>list of pseudo-elements:</a:t>
            </a:r>
          </a:p>
          <a:p>
            <a:pPr lvl="1"/>
            <a:r>
              <a:rPr lang="en-US" altLang="en-US" dirty="0"/>
              <a:t>:first-letter – adds style to the first character of a text</a:t>
            </a:r>
          </a:p>
          <a:p>
            <a:pPr marL="457200" lvl="1" indent="0">
              <a:buNone/>
            </a:pPr>
            <a:r>
              <a:rPr lang="en-US" altLang="en-US" dirty="0"/>
              <a:t>			p:first-letter { font-size: xx-large; }</a:t>
            </a:r>
          </a:p>
          <a:p>
            <a:pPr lvl="1"/>
            <a:r>
              <a:rPr lang="en-US" altLang="en-US" dirty="0"/>
              <a:t>:first-line – adds style to the first line of a text</a:t>
            </a:r>
          </a:p>
          <a:p>
            <a:pPr marL="457200" lvl="1" indent="0">
              <a:buNone/>
            </a:pPr>
            <a:r>
              <a:rPr lang="en-US" altLang="en-US" dirty="0"/>
              <a:t>			p:first-line { color: red }</a:t>
            </a:r>
          </a:p>
          <a:p>
            <a:pPr lvl="1"/>
            <a:r>
              <a:rPr lang="en-US" altLang="en-US" dirty="0"/>
              <a:t>:before – adds content before an element</a:t>
            </a:r>
          </a:p>
          <a:p>
            <a:pPr marL="457200" lvl="1" indent="0">
              <a:buNone/>
            </a:pPr>
            <a:r>
              <a:rPr lang="en-US" altLang="en-US" dirty="0"/>
              <a:t>			h1:before { content: </a:t>
            </a:r>
            <a:r>
              <a:rPr lang="en-US" altLang="en-US" dirty="0" err="1"/>
              <a:t>url</a:t>
            </a:r>
            <a:r>
              <a:rPr lang="en-US" altLang="en-US" dirty="0"/>
              <a:t>(smiley.jpg)}</a:t>
            </a:r>
          </a:p>
          <a:p>
            <a:pPr lvl="1"/>
            <a:r>
              <a:rPr lang="en-US" altLang="en-US" dirty="0"/>
              <a:t>:after – adds content after an element</a:t>
            </a:r>
          </a:p>
          <a:p>
            <a:pPr marL="457200" lvl="1" indent="0">
              <a:buNone/>
            </a:pPr>
            <a:r>
              <a:rPr lang="en-US" altLang="en-US" dirty="0"/>
              <a:t>			 h1:after { content: </a:t>
            </a:r>
            <a:r>
              <a:rPr lang="en-US" altLang="en-US" dirty="0" err="1"/>
              <a:t>url</a:t>
            </a:r>
            <a:r>
              <a:rPr lang="en-US" altLang="en-US" dirty="0"/>
              <a:t>(smiley.jpg)}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2286FC-790B-40FF-A32B-FE7B76401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>
            <a:extLst>
              <a:ext uri="{FF2B5EF4-FFF2-40B4-BE49-F238E27FC236}">
                <a16:creationId xmlns:a16="http://schemas.microsoft.com/office/drawing/2014/main" id="{96A2CCAF-8D4C-4AD7-9A76-F2942F103F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simple CSS example</a:t>
            </a:r>
          </a:p>
        </p:txBody>
      </p:sp>
      <p:sp>
        <p:nvSpPr>
          <p:cNvPr id="98307" name="Rectangle 3">
            <a:extLst>
              <a:ext uri="{FF2B5EF4-FFF2-40B4-BE49-F238E27FC236}">
                <a16:creationId xmlns:a16="http://schemas.microsoft.com/office/drawing/2014/main" id="{25B8C6B7-288E-4301-AE67-E91E985EB9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dirty="0"/>
              <a:t>	body {background-color: #</a:t>
            </a:r>
            <a:r>
              <a:rPr lang="en-US" altLang="en-US" dirty="0" err="1"/>
              <a:t>aabbcc</a:t>
            </a:r>
            <a:r>
              <a:rPr lang="en-US" altLang="en-US" dirty="0"/>
              <a:t>} </a:t>
            </a:r>
          </a:p>
          <a:p>
            <a:pPr marL="0" indent="0">
              <a:buNone/>
            </a:pPr>
            <a:r>
              <a:rPr lang="en-US" altLang="en-US" dirty="0"/>
              <a:t>	h1 {font-style: italic; font-size: 36pt} </a:t>
            </a:r>
          </a:p>
          <a:p>
            <a:pPr marL="0" indent="0">
              <a:buNone/>
            </a:pPr>
            <a:r>
              <a:rPr lang="en-US" altLang="en-US" dirty="0"/>
              <a:t>	h2 {color: blue} </a:t>
            </a:r>
          </a:p>
          <a:p>
            <a:pPr marL="0" indent="0">
              <a:buNone/>
            </a:pPr>
            <a:r>
              <a:rPr lang="en-US" altLang="en-US" dirty="0"/>
              <a:t>	p {margin-left: 50px} </a:t>
            </a:r>
          </a:p>
          <a:p>
            <a:endParaRPr lang="en-US" altLang="en-US" dirty="0"/>
          </a:p>
          <a:p>
            <a:r>
              <a:rPr lang="en-US" altLang="en-US" dirty="0"/>
              <a:t>It specifies that:</a:t>
            </a:r>
          </a:p>
          <a:p>
            <a:pPr lvl="1"/>
            <a:r>
              <a:rPr lang="en-US" altLang="en-US" dirty="0"/>
              <a:t>the &lt;body&gt; tag should have a background color of #</a:t>
            </a:r>
            <a:r>
              <a:rPr lang="en-US" altLang="en-US" dirty="0" err="1"/>
              <a:t>aabbcc</a:t>
            </a:r>
            <a:endParaRPr lang="en-US" altLang="en-US" dirty="0"/>
          </a:p>
          <a:p>
            <a:pPr lvl="1"/>
            <a:r>
              <a:rPr lang="en-US" altLang="en-US" dirty="0"/>
              <a:t>the &lt;h1&gt; heading tag should use an italic font of size 36pt</a:t>
            </a:r>
          </a:p>
          <a:p>
            <a:pPr lvl="1"/>
            <a:r>
              <a:rPr lang="en-US" altLang="en-US" dirty="0"/>
              <a:t>the &lt;h2&gt; heading tag should use a blue color for displaying text</a:t>
            </a:r>
          </a:p>
          <a:p>
            <a:pPr lvl="1"/>
            <a:r>
              <a:rPr lang="en-US" altLang="en-US" dirty="0"/>
              <a:t>a paragraph &lt;p&gt; tag should start at an offset of 50 pixels on the left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3AE0E1-0730-4826-A0BF-135D069D10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45948B91-A877-4032-B408-7C2B69CE89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Adding style sheets to a document</a:t>
            </a:r>
          </a:p>
        </p:txBody>
      </p:sp>
      <p:sp>
        <p:nvSpPr>
          <p:cNvPr id="102403" name="Rectangle 3">
            <a:extLst>
              <a:ext uri="{FF2B5EF4-FFF2-40B4-BE49-F238E27FC236}">
                <a16:creationId xmlns:a16="http://schemas.microsoft.com/office/drawing/2014/main" id="{C60C35A1-3A25-4F2A-B8A6-2DA46C9B42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/>
              <a:t>External style sheet:</a:t>
            </a:r>
          </a:p>
          <a:p>
            <a:pPr marL="0" indent="0">
              <a:buNone/>
            </a:pPr>
            <a:r>
              <a:rPr lang="en-US" altLang="en-US" dirty="0"/>
              <a:t>		&lt;head&gt;</a:t>
            </a:r>
          </a:p>
          <a:p>
            <a:pPr marL="0" indent="0">
              <a:buNone/>
            </a:pPr>
            <a:r>
              <a:rPr lang="en-US" altLang="en-US" dirty="0"/>
              <a:t>		      &lt;link </a:t>
            </a:r>
            <a:r>
              <a:rPr lang="en-US" altLang="en-US" dirty="0" err="1"/>
              <a:t>rel</a:t>
            </a:r>
            <a:r>
              <a:rPr lang="en-US" altLang="en-US" dirty="0"/>
              <a:t>=“stylesheet” type=“text/</a:t>
            </a:r>
            <a:r>
              <a:rPr lang="en-US" altLang="en-US" dirty="0" err="1"/>
              <a:t>css</a:t>
            </a:r>
            <a:r>
              <a:rPr lang="en-US" altLang="en-US" dirty="0"/>
              <a:t>” </a:t>
            </a:r>
            <a:r>
              <a:rPr lang="en-US" altLang="en-US" dirty="0" err="1"/>
              <a:t>href</a:t>
            </a:r>
            <a:r>
              <a:rPr lang="en-US" altLang="en-US" dirty="0"/>
              <a:t>=“style.css”&gt;</a:t>
            </a:r>
          </a:p>
          <a:p>
            <a:pPr marL="0" indent="0">
              <a:buNone/>
            </a:pPr>
            <a:r>
              <a:rPr lang="en-US" altLang="en-US" dirty="0"/>
              <a:t>		&lt;/head&gt;</a:t>
            </a:r>
          </a:p>
          <a:p>
            <a:r>
              <a:rPr lang="en-US" altLang="en-US" dirty="0"/>
              <a:t>Internal style sheet:</a:t>
            </a:r>
          </a:p>
          <a:p>
            <a:pPr marL="0" indent="0">
              <a:buNone/>
            </a:pPr>
            <a:r>
              <a:rPr lang="en-US" altLang="en-US" dirty="0"/>
              <a:t>		&lt;head&gt;</a:t>
            </a:r>
          </a:p>
          <a:p>
            <a:pPr marL="0" indent="0">
              <a:buNone/>
            </a:pPr>
            <a:r>
              <a:rPr lang="en-US" altLang="en-US" dirty="0"/>
              <a:t>			&lt;style type=“text/</a:t>
            </a:r>
            <a:r>
              <a:rPr lang="en-US" altLang="en-US" dirty="0" err="1"/>
              <a:t>css</a:t>
            </a:r>
            <a:r>
              <a:rPr lang="en-US" altLang="en-US" dirty="0"/>
              <a:t>”&gt;</a:t>
            </a:r>
          </a:p>
          <a:p>
            <a:pPr marL="0" indent="0">
              <a:buNone/>
            </a:pPr>
            <a:r>
              <a:rPr lang="en-US" altLang="en-US" dirty="0"/>
              <a:t>			         p { margin-left: 10px }</a:t>
            </a:r>
          </a:p>
          <a:p>
            <a:pPr marL="0" indent="0">
              <a:buNone/>
            </a:pPr>
            <a:r>
              <a:rPr lang="en-US" altLang="en-US" dirty="0"/>
              <a:t>			&lt;/style&gt;</a:t>
            </a:r>
          </a:p>
          <a:p>
            <a:pPr marL="0" indent="0">
              <a:buNone/>
            </a:pPr>
            <a:r>
              <a:rPr lang="en-US" altLang="en-US" dirty="0"/>
              <a:t>		&lt;/head&gt;</a:t>
            </a:r>
          </a:p>
          <a:p>
            <a:r>
              <a:rPr lang="en-US" altLang="en-US" dirty="0"/>
              <a:t>Inline style sheet:</a:t>
            </a:r>
          </a:p>
          <a:p>
            <a:pPr marL="0" indent="0">
              <a:buNone/>
            </a:pPr>
            <a:r>
              <a:rPr lang="en-US" altLang="en-US" dirty="0"/>
              <a:t>		&lt;p style=“color: red; margin-left: 10px}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DC8F65-609C-4E00-B0CB-350F943A2E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ED2FAB96-054C-4F31-8E09-4417CE68FE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Multiple style sheets</a:t>
            </a:r>
          </a:p>
        </p:txBody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6737A2EC-A1D7-4FCC-8797-0DAA6365A4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sz="2800" dirty="0"/>
              <a:t>If multiple style sheets are defined, their priority is: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en-US" sz="2800" dirty="0"/>
              <a:t>Inline style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en-US" sz="2800" dirty="0"/>
              <a:t>External style sheet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en-US" sz="2800" dirty="0"/>
              <a:t>Internal style sheet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en-US" sz="2800" dirty="0"/>
              <a:t>Browser default</a:t>
            </a:r>
          </a:p>
          <a:p>
            <a:pPr marL="457200" lvl="1" indent="0">
              <a:buNone/>
            </a:pPr>
            <a:endParaRPr lang="en-US" alt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F36DFC-F38C-4BED-B3ED-A256ADAA3E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0BB95D81-6CCB-4704-8C31-58DF9DC9AD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Background properties</a:t>
            </a:r>
          </a:p>
        </p:txBody>
      </p:sp>
      <p:graphicFrame>
        <p:nvGraphicFramePr>
          <p:cNvPr id="104540" name="Group 92">
            <a:extLst>
              <a:ext uri="{FF2B5EF4-FFF2-40B4-BE49-F238E27FC236}">
                <a16:creationId xmlns:a16="http://schemas.microsoft.com/office/drawing/2014/main" id="{AB8AB2BB-0D79-4638-9D0C-0B536A42A7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841490"/>
              </p:ext>
            </p:extLst>
          </p:nvPr>
        </p:nvGraphicFramePr>
        <p:xfrm>
          <a:off x="952500" y="2080419"/>
          <a:ext cx="7239000" cy="3505200"/>
        </p:xfrm>
        <a:graphic>
          <a:graphicData uri="http://schemas.openxmlformats.org/drawingml/2006/table">
            <a:tbl>
              <a:tblPr/>
              <a:tblGrid>
                <a:gridCol w="2413000">
                  <a:extLst>
                    <a:ext uri="{9D8B030D-6E8A-4147-A177-3AD203B41FA5}">
                      <a16:colId xmlns:a16="http://schemas.microsoft.com/office/drawing/2014/main" val="3172450947"/>
                    </a:ext>
                  </a:extLst>
                </a:gridCol>
                <a:gridCol w="4826000">
                  <a:extLst>
                    <a:ext uri="{9D8B030D-6E8A-4147-A177-3AD203B41FA5}">
                      <a16:colId xmlns:a16="http://schemas.microsoft.com/office/drawing/2014/main" val="3335365965"/>
                    </a:ext>
                  </a:extLst>
                </a:gridCol>
              </a:tblGrid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Property 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Description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93695"/>
                  </a:ext>
                </a:extLst>
              </a:tr>
              <a:tr h="6667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background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background properties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5701510"/>
                  </a:ext>
                </a:extLst>
              </a:tr>
              <a:tr h="6667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background-attachment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whether a background image is fixed or scrolls with the rest of the page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0900388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background-color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background color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2829710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background-image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background image for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7278457"/>
                  </a:ext>
                </a:extLst>
              </a:tr>
              <a:tr h="495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background-position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starting position of a background image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9654514"/>
                  </a:ext>
                </a:extLst>
              </a:tr>
              <a:tr h="5334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background-repeat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how a background image will be repeated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270948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77E9C2-4C84-4CCF-B8D1-FE7667BD3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3FF7B-1954-4803-B894-3DABD85F2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/>
              <a:t>Background CSS examples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BE649E-8542-4562-910B-6DA2A91B6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00" y="1958337"/>
            <a:ext cx="2424087" cy="14198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9F7E7E-A346-4E23-BB4B-C962ABBF5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2234" y="1958337"/>
            <a:ext cx="5356866" cy="14198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45AE5F-5550-4414-AE72-78104E5316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900" y="3750198"/>
            <a:ext cx="2857748" cy="7087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F84991-D593-4295-B4D3-2181FA4C73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2234" y="3714012"/>
            <a:ext cx="3648360" cy="3047183"/>
          </a:xfrm>
          <a:prstGeom prst="rect">
            <a:avLst/>
          </a:prstGeom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5652E519-FAE0-4F04-B1E6-95CB3B101261}"/>
              </a:ext>
            </a:extLst>
          </p:cNvPr>
          <p:cNvCxnSpPr>
            <a:stCxn id="10" idx="2"/>
            <a:endCxn id="12" idx="1"/>
          </p:cNvCxnSpPr>
          <p:nvPr/>
        </p:nvCxnSpPr>
        <p:spPr>
          <a:xfrm rot="16200000" flipH="1">
            <a:off x="2218662" y="3894031"/>
            <a:ext cx="778685" cy="190846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8008D5B-148A-4998-9A10-D80E99F4A4ED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2648987" y="2668248"/>
            <a:ext cx="91324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3A3710-3768-415F-BF81-7AA1042275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3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C8C9B646-9F01-4755-A540-A0EAC76C596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43000" y="2090029"/>
            <a:ext cx="6858000" cy="2387600"/>
          </a:xfrm>
        </p:spPr>
        <p:txBody>
          <a:bodyPr/>
          <a:lstStyle/>
          <a:p>
            <a:r>
              <a:rPr lang="en-US" altLang="en-US" dirty="0"/>
              <a:t>CSS - Cascading Style Sheets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A06E7E-D62A-4F77-B835-54FF027C22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9C4A0-A3FE-49CC-93ED-37F115A3E7AC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F60E-2827-4AF7-9D97-AE27EB99A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/>
              <a:t>Background CSS examples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369E93-893A-41CB-B71B-74083BE60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36982"/>
            <a:ext cx="2880610" cy="9144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8F5919-9433-4D1E-A84C-08E02B634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956" y="1336981"/>
            <a:ext cx="3353757" cy="51959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915671-FAE8-42D6-A019-6452040A8A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2900840"/>
            <a:ext cx="2812024" cy="784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5563CD2-F511-4A18-A930-C4DB5BEB61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3957160"/>
            <a:ext cx="3558848" cy="257578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7D548F-28A3-468E-B34E-5DE73D24ABD3}"/>
              </a:ext>
            </a:extLst>
          </p:cNvPr>
          <p:cNvCxnSpPr>
            <a:stCxn id="6" idx="3"/>
          </p:cNvCxnSpPr>
          <p:nvPr/>
        </p:nvCxnSpPr>
        <p:spPr>
          <a:xfrm flipV="1">
            <a:off x="3337810" y="1794181"/>
            <a:ext cx="1659146" cy="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A7639077-C1A9-49C5-BD53-7DA4BC2A2C85}"/>
              </a:ext>
            </a:extLst>
          </p:cNvPr>
          <p:cNvCxnSpPr>
            <a:stCxn id="10" idx="3"/>
          </p:cNvCxnSpPr>
          <p:nvPr/>
        </p:nvCxnSpPr>
        <p:spPr>
          <a:xfrm>
            <a:off x="3269224" y="3293304"/>
            <a:ext cx="494908" cy="66385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F8F9AB-656A-4D72-8E98-65AB908DDA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472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F60E-2827-4AF7-9D97-AE27EB99A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400" dirty="0"/>
              <a:t>Background CSS examples</a:t>
            </a:r>
            <a:endParaRPr lang="en-PK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44B2C3B-674B-4EEC-8ADD-38A07FA66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72" y="2235991"/>
            <a:ext cx="2937412" cy="11429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C1663BE-2773-43BC-9995-822BCE506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615" y="1980325"/>
            <a:ext cx="5662473" cy="154774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5251E31-0C88-408C-AB43-93EC9F66D8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809" y="4690097"/>
            <a:ext cx="2937411" cy="12886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29C5E21-8B5B-4E89-91D5-7A82A8125B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3616" y="4485029"/>
            <a:ext cx="5662473" cy="162592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5D95EB-52CF-4152-BB81-FA1943AB20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9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626CA7D8-E7CD-4EB0-A0A8-A413A751D8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5481" y="373262"/>
            <a:ext cx="7793038" cy="617538"/>
          </a:xfrm>
        </p:spPr>
        <p:txBody>
          <a:bodyPr>
            <a:normAutofit fontScale="90000"/>
          </a:bodyPr>
          <a:lstStyle/>
          <a:p>
            <a:r>
              <a:rPr lang="en-US" altLang="en-US" sz="3600" dirty="0"/>
              <a:t>Text properties</a:t>
            </a:r>
          </a:p>
        </p:txBody>
      </p:sp>
      <p:graphicFrame>
        <p:nvGraphicFramePr>
          <p:cNvPr id="112710" name="Group 70">
            <a:extLst>
              <a:ext uri="{FF2B5EF4-FFF2-40B4-BE49-F238E27FC236}">
                <a16:creationId xmlns:a16="http://schemas.microsoft.com/office/drawing/2014/main" id="{F9CFF19F-E450-45FD-95EE-314FAC7CF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667924"/>
              </p:ext>
            </p:extLst>
          </p:nvPr>
        </p:nvGraphicFramePr>
        <p:xfrm>
          <a:off x="876300" y="1279525"/>
          <a:ext cx="7391400" cy="5029200"/>
        </p:xfrm>
        <a:graphic>
          <a:graphicData uri="http://schemas.openxmlformats.org/drawingml/2006/table">
            <a:tbl>
              <a:tblPr/>
              <a:tblGrid>
                <a:gridCol w="1931988">
                  <a:extLst>
                    <a:ext uri="{9D8B030D-6E8A-4147-A177-3AD203B41FA5}">
                      <a16:colId xmlns:a16="http://schemas.microsoft.com/office/drawing/2014/main" val="3583474997"/>
                    </a:ext>
                  </a:extLst>
                </a:gridCol>
                <a:gridCol w="5459412">
                  <a:extLst>
                    <a:ext uri="{9D8B030D-6E8A-4147-A177-3AD203B41FA5}">
                      <a16:colId xmlns:a16="http://schemas.microsoft.com/office/drawing/2014/main" val="1329904349"/>
                    </a:ext>
                  </a:extLst>
                </a:gridCol>
              </a:tblGrid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Property 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Description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431191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color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color of text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90774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direction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text direction/writing direction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3713345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letter-spacing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Increases or decreases the space between characters in a text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388592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line-height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line height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0685960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text-align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horizontal alignment of text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5830013"/>
                  </a:ext>
                </a:extLst>
              </a:tr>
              <a:tr h="3111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text-decoration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decoration added to text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2955066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text-indent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indentation of the first line in a text-block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616846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text-shadow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shadow effect added to text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29339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text-transform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Controls the capitalization of text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1448807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vertical-align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vertical alignment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482478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white-space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how white-space inside an element is handled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2829620"/>
                  </a:ext>
                </a:extLst>
              </a:tr>
              <a:tr h="312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word-spacing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Increases or decreases the space between words in a text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039295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435AC4-D8B4-4263-9E1D-B3901A62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04A00-9B0E-4995-993A-A096B624AF93}" type="slidenum">
              <a:rPr lang="en-US" altLang="en-US" smtClean="0"/>
              <a:pPr/>
              <a:t>22</a:t>
            </a:fld>
            <a:endParaRPr lang="en-US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14B0FCDA-E666-44D6-A9EA-3BC8692AC9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/>
              <a:t>Text CSS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725D4-29C9-4708-A372-98160A6C59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2" r="1812"/>
          <a:stretch/>
        </p:blipFill>
        <p:spPr>
          <a:xfrm>
            <a:off x="0" y="2610849"/>
            <a:ext cx="9144000" cy="215120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479290-F3C0-4E10-998C-4EF56613AC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>
            <a:extLst>
              <a:ext uri="{FF2B5EF4-FFF2-40B4-BE49-F238E27FC236}">
                <a16:creationId xmlns:a16="http://schemas.microsoft.com/office/drawing/2014/main" id="{4146A1F1-B18B-4889-9F3F-D62E304476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Display and visibility</a:t>
            </a:r>
          </a:p>
        </p:txBody>
      </p:sp>
      <p:sp>
        <p:nvSpPr>
          <p:cNvPr id="121859" name="Rectangle 3">
            <a:extLst>
              <a:ext uri="{FF2B5EF4-FFF2-40B4-BE49-F238E27FC236}">
                <a16:creationId xmlns:a16="http://schemas.microsoft.com/office/drawing/2014/main" id="{F5891D2E-2E37-435D-B529-5310BE5B0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1617785"/>
            <a:ext cx="8077200" cy="4829668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Hiding an element with consuming space: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000" dirty="0"/>
              <a:t>		</a:t>
            </a:r>
            <a:r>
              <a:rPr lang="en-US" altLang="en-US" sz="2000" dirty="0">
                <a:latin typeface="Times New Roman" panose="02020603050405020304" pitchFamily="18" charset="0"/>
              </a:rPr>
              <a:t>visibility: hidden;</a:t>
            </a:r>
            <a:endParaRPr lang="en-US" altLang="en-US" sz="20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Hiding an element without consuming space: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1800" dirty="0">
                <a:latin typeface="Times New Roman" panose="02020603050405020304" pitchFamily="18" charset="0"/>
              </a:rPr>
              <a:t>		</a:t>
            </a:r>
            <a:r>
              <a:rPr lang="en-US" altLang="en-US" sz="2000" dirty="0">
                <a:latin typeface="Times New Roman" panose="02020603050405020304" pitchFamily="18" charset="0"/>
              </a:rPr>
              <a:t>display: none;</a:t>
            </a:r>
            <a:endParaRPr lang="en-US" altLang="en-US" sz="20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HTML elements are displayed as:</a:t>
            </a:r>
          </a:p>
          <a:p>
            <a:pPr lvl="1">
              <a:lnSpc>
                <a:spcPct val="90000"/>
              </a:lnSpc>
            </a:pPr>
            <a:r>
              <a:rPr lang="en-US" altLang="en-US" sz="2000" i="1" dirty="0"/>
              <a:t>block</a:t>
            </a:r>
            <a:r>
              <a:rPr lang="en-US" altLang="en-US" sz="2000" dirty="0"/>
              <a:t> – element takes the full width available and has a line break before and after it (e.g. h1, p, div)</a:t>
            </a:r>
          </a:p>
          <a:p>
            <a:pPr lvl="1">
              <a:lnSpc>
                <a:spcPct val="90000"/>
              </a:lnSpc>
            </a:pPr>
            <a:r>
              <a:rPr lang="en-US" altLang="en-US" sz="2000" i="1" dirty="0"/>
              <a:t>inline</a:t>
            </a:r>
            <a:r>
              <a:rPr lang="en-US" altLang="en-US" sz="2000" dirty="0"/>
              <a:t> – element takes as much width as necessary and does not force line breaks (e.g. a, span)</a:t>
            </a:r>
            <a:endParaRPr lang="en-US" altLang="en-US" sz="2000" i="1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Set the display mode with the </a:t>
            </a:r>
            <a:r>
              <a:rPr lang="en-US" altLang="en-US" sz="2400" i="1" dirty="0"/>
              <a:t>display</a:t>
            </a:r>
            <a:r>
              <a:rPr lang="en-US" altLang="en-US" sz="2400" dirty="0"/>
              <a:t> property (</a:t>
            </a:r>
            <a:r>
              <a:rPr lang="en-US" altLang="en-US" sz="2000" dirty="0"/>
              <a:t>e.g. </a:t>
            </a:r>
            <a:r>
              <a:rPr lang="en-US" altLang="en-US" sz="2000" dirty="0">
                <a:latin typeface="Times New Roman" panose="02020603050405020304" pitchFamily="18" charset="0"/>
              </a:rPr>
              <a:t>display: inline; display: block</a:t>
            </a:r>
            <a:r>
              <a:rPr lang="en-US" altLang="en-US" sz="1800" dirty="0">
                <a:latin typeface="Times New Roman" panose="02020603050405020304" pitchFamily="18" charset="0"/>
              </a:rPr>
              <a:t>;</a:t>
            </a:r>
            <a:r>
              <a:rPr lang="en-US" altLang="en-US" sz="2000" dirty="0"/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Make an image transparent: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1800" dirty="0">
                <a:latin typeface="Times New Roman" panose="02020603050405020304" pitchFamily="18" charset="0"/>
              </a:rPr>
              <a:t>	</a:t>
            </a:r>
            <a:r>
              <a:rPr lang="en-US" altLang="en-US" sz="2000" dirty="0">
                <a:latin typeface="Times New Roman" panose="02020603050405020304" pitchFamily="18" charset="0"/>
              </a:rPr>
              <a:t>opacity: x – on Firefox, x between 0.0 and 1.0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1800" dirty="0">
                <a:latin typeface="Times New Roman" panose="02020603050405020304" pitchFamily="18" charset="0"/>
              </a:rPr>
              <a:t>	</a:t>
            </a:r>
            <a:r>
              <a:rPr lang="en-US" altLang="en-US" sz="1800" dirty="0" err="1">
                <a:latin typeface="Times New Roman" panose="02020603050405020304" pitchFamily="18" charset="0"/>
              </a:rPr>
              <a:t>filter:alpha</a:t>
            </a:r>
            <a:r>
              <a:rPr lang="en-US" altLang="en-US" sz="1800" dirty="0">
                <a:latin typeface="Times New Roman" panose="02020603050405020304" pitchFamily="18" charset="0"/>
              </a:rPr>
              <a:t>(opacity=x) – on IE, x between 0 and 100.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A7DAB5-BC9E-458C-8FBC-0836994567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C5553-84AB-4993-90A8-98D581E98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Visibility and layout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E98CA-F9C6-44FF-88BB-6A476031C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0"/>
            <a:ext cx="4398886" cy="4791722"/>
          </a:xfrm>
        </p:spPr>
        <p:txBody>
          <a:bodyPr>
            <a:normAutofit/>
          </a:bodyPr>
          <a:lstStyle/>
          <a:p>
            <a:r>
              <a:rPr lang="en-US" dirty="0"/>
              <a:t>Can force elements to be inline or block element.</a:t>
            </a:r>
          </a:p>
          <a:p>
            <a:pPr lvl="1"/>
            <a:r>
              <a:rPr lang="en-US" dirty="0"/>
              <a:t>display: inline</a:t>
            </a:r>
          </a:p>
          <a:p>
            <a:pPr lvl="1"/>
            <a:r>
              <a:rPr lang="en-US" dirty="0"/>
              <a:t>display: block</a:t>
            </a:r>
          </a:p>
          <a:p>
            <a:r>
              <a:rPr lang="en-US" dirty="0"/>
              <a:t>Can cause element to not be laid out or take up any space</a:t>
            </a:r>
          </a:p>
          <a:p>
            <a:pPr lvl="1"/>
            <a:r>
              <a:rPr lang="en-US" dirty="0"/>
              <a:t>display: none</a:t>
            </a:r>
          </a:p>
          <a:p>
            <a:pPr lvl="1"/>
            <a:r>
              <a:rPr lang="en-US" dirty="0"/>
              <a:t>Very useful for content that is dynamically added and removed.</a:t>
            </a:r>
          </a:p>
          <a:p>
            <a:r>
              <a:rPr lang="en-US" dirty="0"/>
              <a:t>Can cause boxes to be invisible, but</a:t>
            </a:r>
          </a:p>
          <a:p>
            <a:pPr lvl="1"/>
            <a:r>
              <a:rPr lang="en-US" dirty="0"/>
              <a:t>still take up space</a:t>
            </a:r>
          </a:p>
          <a:p>
            <a:pPr lvl="1"/>
            <a:r>
              <a:rPr lang="en-US" dirty="0"/>
              <a:t>visibility: hidden;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5A3A91-6B6A-40A7-975E-BE83559CE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191" y="1454698"/>
            <a:ext cx="3229595" cy="48642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5AC891-7E0C-49A1-8C57-91C6D7D4FB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71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F5D51767-1362-4A94-8C09-470DE47564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Font properties</a:t>
            </a:r>
          </a:p>
        </p:txBody>
      </p:sp>
      <p:graphicFrame>
        <p:nvGraphicFramePr>
          <p:cNvPr id="107587" name="Group 67">
            <a:extLst>
              <a:ext uri="{FF2B5EF4-FFF2-40B4-BE49-F238E27FC236}">
                <a16:creationId xmlns:a16="http://schemas.microsoft.com/office/drawing/2014/main" id="{B6245EE1-ED5B-4C41-85D4-72F83FF90F70}"/>
              </a:ext>
            </a:extLst>
          </p:cNvPr>
          <p:cNvGraphicFramePr>
            <a:graphicFrameLocks noGrp="1"/>
          </p:cNvGraphicFramePr>
          <p:nvPr/>
        </p:nvGraphicFramePr>
        <p:xfrm>
          <a:off x="1371600" y="2438400"/>
          <a:ext cx="6705600" cy="3200718"/>
        </p:xfrm>
        <a:graphic>
          <a:graphicData uri="http://schemas.openxmlformats.org/drawingml/2006/table">
            <a:tbl>
              <a:tblPr/>
              <a:tblGrid>
                <a:gridCol w="1600200">
                  <a:extLst>
                    <a:ext uri="{9D8B030D-6E8A-4147-A177-3AD203B41FA5}">
                      <a16:colId xmlns:a16="http://schemas.microsoft.com/office/drawing/2014/main" val="2370284067"/>
                    </a:ext>
                  </a:extLst>
                </a:gridCol>
                <a:gridCol w="5105400">
                  <a:extLst>
                    <a:ext uri="{9D8B030D-6E8A-4147-A177-3AD203B41FA5}">
                      <a16:colId xmlns:a16="http://schemas.microsoft.com/office/drawing/2014/main" val="1929300004"/>
                    </a:ext>
                  </a:extLst>
                </a:gridCol>
              </a:tblGrid>
              <a:tr h="457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Property 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Description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652405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font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font properties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262858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font-family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font family for text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9137092"/>
                  </a:ext>
                </a:extLst>
              </a:tr>
              <a:tr h="457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font-size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font size of text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9419513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font-style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font style for text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6329038"/>
                  </a:ext>
                </a:extLst>
              </a:tr>
              <a:tr h="582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font-variant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if a text should be displayed in a small-caps font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9754454"/>
                  </a:ext>
                </a:extLst>
              </a:tr>
              <a:tr h="503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font-weight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weight of the font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4449780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D60D13-8D0D-4DCA-A942-D3CA6E6B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04A00-9B0E-4995-993A-A096B624AF93}" type="slidenum">
              <a:rPr lang="en-US" altLang="en-US" smtClean="0"/>
              <a:pPr/>
              <a:t>26</a:t>
            </a:fld>
            <a:endParaRPr lang="en-US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A64745F4-0C05-4425-A20C-F8572200F3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Font CSS example</a:t>
            </a:r>
          </a:p>
        </p:txBody>
      </p:sp>
      <p:sp>
        <p:nvSpPr>
          <p:cNvPr id="115715" name="Rectangle 3">
            <a:extLst>
              <a:ext uri="{FF2B5EF4-FFF2-40B4-BE49-F238E27FC236}">
                <a16:creationId xmlns:a16="http://schemas.microsoft.com/office/drawing/2014/main" id="{64AB6D9C-A4C1-4482-85C2-B0768E6570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p, div 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font-family: “Times New Roman”, Arial, Serif;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font-style: italic;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font-size: 12px;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4EBEFB-77C4-4A00-B132-1B8E4966DA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>
            <a:extLst>
              <a:ext uri="{FF2B5EF4-FFF2-40B4-BE49-F238E27FC236}">
                <a16:creationId xmlns:a16="http://schemas.microsoft.com/office/drawing/2014/main" id="{C13BD2DD-9B57-4201-8BD2-52FAD5ED13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/>
              <a:t>List properties</a:t>
            </a:r>
          </a:p>
        </p:txBody>
      </p:sp>
      <p:graphicFrame>
        <p:nvGraphicFramePr>
          <p:cNvPr id="108587" name="Group 43">
            <a:extLst>
              <a:ext uri="{FF2B5EF4-FFF2-40B4-BE49-F238E27FC236}">
                <a16:creationId xmlns:a16="http://schemas.microsoft.com/office/drawing/2014/main" id="{1ECFF470-6A7F-4EC1-BD4E-F7CB49D337C6}"/>
              </a:ext>
            </a:extLst>
          </p:cNvPr>
          <p:cNvGraphicFramePr>
            <a:graphicFrameLocks noGrp="1"/>
          </p:cNvGraphicFramePr>
          <p:nvPr/>
        </p:nvGraphicFramePr>
        <p:xfrm>
          <a:off x="1066800" y="2476500"/>
          <a:ext cx="7010400" cy="1905000"/>
        </p:xfrm>
        <a:graphic>
          <a:graphicData uri="http://schemas.openxmlformats.org/drawingml/2006/table">
            <a:tbl>
              <a:tblPr/>
              <a:tblGrid>
                <a:gridCol w="2057400">
                  <a:extLst>
                    <a:ext uri="{9D8B030D-6E8A-4147-A177-3AD203B41FA5}">
                      <a16:colId xmlns:a16="http://schemas.microsoft.com/office/drawing/2014/main" val="212467876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3928199358"/>
                    </a:ext>
                  </a:extLst>
                </a:gridCol>
              </a:tblGrid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Property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5126720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list-style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properties for a list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198195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list-style-image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an image as the list-item marker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2885328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list-style-position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where to place the list-item marker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7583237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list-style-type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type of list-item marker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3732514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E8A149-31AD-4391-BABD-7A356664A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04A00-9B0E-4995-993A-A096B624AF93}" type="slidenum">
              <a:rPr lang="en-US" altLang="en-US" smtClean="0"/>
              <a:pPr/>
              <a:t>28</a:t>
            </a:fld>
            <a:endParaRPr lang="en-US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>
            <a:extLst>
              <a:ext uri="{FF2B5EF4-FFF2-40B4-BE49-F238E27FC236}">
                <a16:creationId xmlns:a16="http://schemas.microsoft.com/office/drawing/2014/main" id="{29176D9E-A1D0-468E-867B-35517B83DD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List CSS example</a:t>
            </a:r>
          </a:p>
        </p:txBody>
      </p:sp>
      <p:sp>
        <p:nvSpPr>
          <p:cNvPr id="118787" name="Rectangle 3">
            <a:extLst>
              <a:ext uri="{FF2B5EF4-FFF2-40B4-BE49-F238E27FC236}">
                <a16:creationId xmlns:a16="http://schemas.microsoft.com/office/drawing/2014/main" id="{157DEECE-BD39-4AB5-BE25-991E7924CD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ul 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list-style-type: circle;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list-style-position: inside;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}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000" dirty="0">
              <a:latin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000" dirty="0">
              <a:latin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E05E86-687E-4A8B-8D66-66BE82AA2B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39816-5F34-428B-8A2D-8379938C2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o-RO" dirty="0"/>
              <a:t>History of CSS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9B649-74A9-4B0D-875D-44B157029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35837"/>
            <a:ext cx="8229600" cy="4811697"/>
          </a:xfrm>
        </p:spPr>
        <p:txBody>
          <a:bodyPr>
            <a:normAutofit/>
          </a:bodyPr>
          <a:lstStyle/>
          <a:p>
            <a:r>
              <a:rPr lang="en-US" sz="2400" dirty="0"/>
              <a:t>1994: Cascading HTML style sheets—a proposal</a:t>
            </a:r>
          </a:p>
          <a:p>
            <a:pPr lvl="1"/>
            <a:r>
              <a:rPr lang="en-US" sz="2400" dirty="0" err="1"/>
              <a:t>Hakon</a:t>
            </a:r>
            <a:r>
              <a:rPr lang="en-US" sz="2400" dirty="0"/>
              <a:t> W Lie proposed CSS</a:t>
            </a:r>
          </a:p>
          <a:p>
            <a:pPr lvl="1"/>
            <a:r>
              <a:rPr lang="en-US" sz="2400" dirty="0"/>
              <a:t>Working with Tim-Berners Lee at CERN</a:t>
            </a:r>
          </a:p>
          <a:p>
            <a:r>
              <a:rPr lang="en-US" sz="2400" dirty="0"/>
              <a:t>1996: CSS1 standard, recommended by W3C</a:t>
            </a:r>
          </a:p>
          <a:p>
            <a:pPr lvl="1"/>
            <a:r>
              <a:rPr lang="en-US" sz="2400" dirty="0"/>
              <a:t>Defines basic styling elements like font, color, alignment, margin, padding, etc.</a:t>
            </a:r>
          </a:p>
          <a:p>
            <a:r>
              <a:rPr lang="en-US" sz="2400" dirty="0"/>
              <a:t>1998: CSS2 standard, recommended by W3C</a:t>
            </a:r>
          </a:p>
          <a:p>
            <a:pPr lvl="1"/>
            <a:r>
              <a:rPr lang="en-US" sz="2400" dirty="0"/>
              <a:t>Adds positioning schemes, z-index, new font properties, etc.</a:t>
            </a:r>
          </a:p>
          <a:p>
            <a:r>
              <a:rPr lang="en-US" sz="2400" dirty="0"/>
              <a:t>2011: CSS3 standards, </a:t>
            </a:r>
            <a:r>
              <a:rPr lang="en-US" altLang="ro-RO" sz="2400" dirty="0"/>
              <a:t>structured in modules</a:t>
            </a:r>
            <a:endParaRPr lang="en-US" sz="2400" dirty="0"/>
          </a:p>
          <a:p>
            <a:pPr lvl="1"/>
            <a:r>
              <a:rPr lang="en-US" sz="2400" dirty="0"/>
              <a:t>Add more powerful selectors, responsive web design, etc.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3F458-B18C-4707-B01F-DB2507AF7C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2614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>
            <a:extLst>
              <a:ext uri="{FF2B5EF4-FFF2-40B4-BE49-F238E27FC236}">
                <a16:creationId xmlns:a16="http://schemas.microsoft.com/office/drawing/2014/main" id="{36EDA465-4AED-41EE-B2A6-95510E8E94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Table properties</a:t>
            </a:r>
          </a:p>
        </p:txBody>
      </p:sp>
      <p:graphicFrame>
        <p:nvGraphicFramePr>
          <p:cNvPr id="111659" name="Group 43">
            <a:extLst>
              <a:ext uri="{FF2B5EF4-FFF2-40B4-BE49-F238E27FC236}">
                <a16:creationId xmlns:a16="http://schemas.microsoft.com/office/drawing/2014/main" id="{9B897DE3-7788-42FA-ABED-5AF5DB462F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5043402"/>
              </p:ext>
            </p:extLst>
          </p:nvPr>
        </p:nvGraphicFramePr>
        <p:xfrm>
          <a:off x="952500" y="2225158"/>
          <a:ext cx="7239000" cy="3276046"/>
        </p:xfrm>
        <a:graphic>
          <a:graphicData uri="http://schemas.openxmlformats.org/drawingml/2006/table">
            <a:tbl>
              <a:tblPr/>
              <a:tblGrid>
                <a:gridCol w="1909763">
                  <a:extLst>
                    <a:ext uri="{9D8B030D-6E8A-4147-A177-3AD203B41FA5}">
                      <a16:colId xmlns:a16="http://schemas.microsoft.com/office/drawing/2014/main" val="4017662666"/>
                    </a:ext>
                  </a:extLst>
                </a:gridCol>
                <a:gridCol w="5329237">
                  <a:extLst>
                    <a:ext uri="{9D8B030D-6E8A-4147-A177-3AD203B41FA5}">
                      <a16:colId xmlns:a16="http://schemas.microsoft.com/office/drawing/2014/main" val="2704690573"/>
                    </a:ext>
                  </a:extLst>
                </a:gridCol>
              </a:tblGrid>
              <a:tr h="45664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Property 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Description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5712180"/>
                  </a:ext>
                </a:extLst>
              </a:tr>
              <a:tr h="6762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border-collapse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whether or not table borders should be collapsed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4617760"/>
                  </a:ext>
                </a:extLst>
              </a:tr>
              <a:tr h="6778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border-spacing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distance between the borders of adjacent cells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9497425"/>
                  </a:ext>
                </a:extLst>
              </a:tr>
              <a:tr h="3984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caption-side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placement of a table caption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7176036"/>
                  </a:ext>
                </a:extLst>
              </a:tr>
              <a:tr h="6762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empty-cells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whether or not to display borders and background on empty cells in a table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5866573"/>
                  </a:ext>
                </a:extLst>
              </a:tr>
              <a:tr h="3905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table-layout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layout algorithm to be used for a table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7900539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229F5D-F158-4479-956B-985DB845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04A00-9B0E-4995-993A-A096B624AF93}" type="slidenum">
              <a:rPr lang="en-US" altLang="en-US" smtClean="0"/>
              <a:pPr/>
              <a:t>30</a:t>
            </a:fld>
            <a:endParaRPr lang="en-US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>
            <a:extLst>
              <a:ext uri="{FF2B5EF4-FFF2-40B4-BE49-F238E27FC236}">
                <a16:creationId xmlns:a16="http://schemas.microsoft.com/office/drawing/2014/main" id="{61CE90F9-438E-4FA3-A126-1FA5DC2157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The CSS box model</a:t>
            </a:r>
          </a:p>
        </p:txBody>
      </p:sp>
      <p:sp>
        <p:nvSpPr>
          <p:cNvPr id="119811" name="Rectangle 3">
            <a:extLst>
              <a:ext uri="{FF2B5EF4-FFF2-40B4-BE49-F238E27FC236}">
                <a16:creationId xmlns:a16="http://schemas.microsoft.com/office/drawing/2014/main" id="{69EF729C-B889-4F35-AA73-5DC639E7F3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99419"/>
            <a:ext cx="8458200" cy="838200"/>
          </a:xfrm>
        </p:spPr>
        <p:txBody>
          <a:bodyPr/>
          <a:lstStyle/>
          <a:p>
            <a:r>
              <a:rPr lang="en-US" altLang="en-US" sz="2400" dirty="0"/>
              <a:t>Each HTML element is a “box” from CSS perspective; it has a margin, border, padding and content</a:t>
            </a:r>
          </a:p>
        </p:txBody>
      </p:sp>
      <p:graphicFrame>
        <p:nvGraphicFramePr>
          <p:cNvPr id="119814" name="Object 6">
            <a:extLst>
              <a:ext uri="{FF2B5EF4-FFF2-40B4-BE49-F238E27FC236}">
                <a16:creationId xmlns:a16="http://schemas.microsoft.com/office/drawing/2014/main" id="{E917E4D7-3258-41D7-B6F9-5A46759677C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1329" y="2819400"/>
          <a:ext cx="6101341" cy="33239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8" name="Bitmap Image" r:id="rId3" imgW="5210902" imgH="2838846" progId="Paint.Picture">
                  <p:embed/>
                </p:oleObj>
              </mc:Choice>
              <mc:Fallback>
                <p:oleObj name="Bitmap Image" r:id="rId3" imgW="5210902" imgH="2838846" progId="Paint.Picture">
                  <p:embed/>
                  <p:pic>
                    <p:nvPicPr>
                      <p:cNvPr id="119814" name="Object 6">
                        <a:extLst>
                          <a:ext uri="{FF2B5EF4-FFF2-40B4-BE49-F238E27FC236}">
                            <a16:creationId xmlns:a16="http://schemas.microsoft.com/office/drawing/2014/main" id="{E917E4D7-3258-41D7-B6F9-5A46759677C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1329" y="2819400"/>
                        <a:ext cx="6101341" cy="332394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F47173-15EE-4DD0-8E86-31095A27D7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>
            <a:extLst>
              <a:ext uri="{FF2B5EF4-FFF2-40B4-BE49-F238E27FC236}">
                <a16:creationId xmlns:a16="http://schemas.microsoft.com/office/drawing/2014/main" id="{538AC678-569B-4BB4-B200-0ED0BA4E78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/>
              <a:t>The CSS Box model (2)</a:t>
            </a:r>
          </a:p>
        </p:txBody>
      </p:sp>
      <p:sp>
        <p:nvSpPr>
          <p:cNvPr id="122883" name="Rectangle 3">
            <a:extLst>
              <a:ext uri="{FF2B5EF4-FFF2-40B4-BE49-F238E27FC236}">
                <a16:creationId xmlns:a16="http://schemas.microsoft.com/office/drawing/2014/main" id="{01FA7BC1-95D7-46C1-85C8-6255F63718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550437"/>
            <a:ext cx="8305800" cy="4800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200" u="sng" dirty="0"/>
              <a:t>Margin</a:t>
            </a:r>
            <a:r>
              <a:rPr lang="en-US" altLang="en-US" sz="2200" dirty="0"/>
              <a:t>: clears an area around the border; does not have a background color, is completely transparent</a:t>
            </a:r>
          </a:p>
          <a:p>
            <a:pPr>
              <a:lnSpc>
                <a:spcPct val="90000"/>
              </a:lnSpc>
            </a:pPr>
            <a:r>
              <a:rPr lang="en-US" altLang="en-US" sz="2200" u="sng" dirty="0"/>
              <a:t>Border</a:t>
            </a:r>
            <a:r>
              <a:rPr lang="en-US" altLang="en-US" sz="2200" dirty="0"/>
              <a:t>: lies around content and padding; has the background color of the box</a:t>
            </a:r>
          </a:p>
          <a:p>
            <a:pPr>
              <a:lnSpc>
                <a:spcPct val="90000"/>
              </a:lnSpc>
            </a:pPr>
            <a:r>
              <a:rPr lang="en-US" altLang="en-US" sz="2200" u="sng" dirty="0"/>
              <a:t>Padding</a:t>
            </a:r>
            <a:r>
              <a:rPr lang="en-US" altLang="en-US" sz="2200" dirty="0"/>
              <a:t>: clears an area around the content; has the background color of the box</a:t>
            </a:r>
          </a:p>
          <a:p>
            <a:pPr>
              <a:lnSpc>
                <a:spcPct val="90000"/>
              </a:lnSpc>
            </a:pPr>
            <a:r>
              <a:rPr lang="en-US" altLang="en-US" sz="2200" u="sng" dirty="0"/>
              <a:t>Content</a:t>
            </a:r>
            <a:r>
              <a:rPr lang="en-US" altLang="en-US" sz="2200" dirty="0"/>
              <a:t>: the actual content (text) of the box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The </a:t>
            </a:r>
            <a:r>
              <a:rPr lang="en-US" altLang="en-US" sz="2200" i="1" dirty="0"/>
              <a:t>height</a:t>
            </a:r>
            <a:r>
              <a:rPr lang="en-US" altLang="en-US" sz="2200" dirty="0"/>
              <a:t> and </a:t>
            </a:r>
            <a:r>
              <a:rPr lang="en-US" altLang="en-US" sz="2200" i="1" dirty="0"/>
              <a:t>width</a:t>
            </a:r>
            <a:r>
              <a:rPr lang="en-US" altLang="en-US" sz="2200" dirty="0"/>
              <a:t> attributes do not specify the total height and width of the HTML element; they are calculated by: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200" dirty="0"/>
              <a:t>Total width=</a:t>
            </a:r>
            <a:r>
              <a:rPr lang="en-US" altLang="en-US" sz="2200" dirty="0" err="1"/>
              <a:t>width+left</a:t>
            </a:r>
            <a:r>
              <a:rPr lang="en-US" altLang="en-US" sz="2200" dirty="0"/>
              <a:t> </a:t>
            </a:r>
            <a:r>
              <a:rPr lang="en-US" altLang="en-US" sz="2200" dirty="0" err="1"/>
              <a:t>padding+right</a:t>
            </a:r>
            <a:r>
              <a:rPr lang="en-US" altLang="en-US" sz="2200" dirty="0"/>
              <a:t> </a:t>
            </a:r>
            <a:r>
              <a:rPr lang="en-US" altLang="en-US" sz="2200" dirty="0" err="1"/>
              <a:t>padding+left</a:t>
            </a:r>
            <a:r>
              <a:rPr lang="en-US" altLang="en-US" sz="2200" dirty="0"/>
              <a:t> border+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200" dirty="0"/>
              <a:t>    right </a:t>
            </a:r>
            <a:r>
              <a:rPr lang="en-US" altLang="en-US" sz="2200" dirty="0" err="1"/>
              <a:t>border+left</a:t>
            </a:r>
            <a:r>
              <a:rPr lang="en-US" altLang="en-US" sz="2200" dirty="0"/>
              <a:t> </a:t>
            </a:r>
            <a:r>
              <a:rPr lang="en-US" altLang="en-US" sz="2200" dirty="0" err="1"/>
              <a:t>margin+right</a:t>
            </a:r>
            <a:r>
              <a:rPr lang="en-US" altLang="en-US" sz="2200" dirty="0"/>
              <a:t> margin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200" dirty="0"/>
              <a:t>Total height=</a:t>
            </a:r>
            <a:r>
              <a:rPr lang="en-US" altLang="en-US" sz="2200" dirty="0" err="1"/>
              <a:t>height+top</a:t>
            </a:r>
            <a:r>
              <a:rPr lang="en-US" altLang="en-US" sz="2200" dirty="0"/>
              <a:t> </a:t>
            </a:r>
            <a:r>
              <a:rPr lang="en-US" altLang="en-US" sz="2200" dirty="0" err="1"/>
              <a:t>padding+bottom</a:t>
            </a:r>
            <a:r>
              <a:rPr lang="en-US" altLang="en-US" sz="2200" dirty="0"/>
              <a:t> </a:t>
            </a:r>
            <a:r>
              <a:rPr lang="en-US" altLang="en-US" sz="2200" dirty="0" err="1"/>
              <a:t>padding+top</a:t>
            </a:r>
            <a:r>
              <a:rPr lang="en-US" altLang="en-US" sz="2200" dirty="0"/>
              <a:t> border+ bottom </a:t>
            </a:r>
            <a:r>
              <a:rPr lang="en-US" altLang="en-US" sz="2200" dirty="0" err="1"/>
              <a:t>border+top</a:t>
            </a:r>
            <a:r>
              <a:rPr lang="en-US" altLang="en-US" sz="2200" dirty="0"/>
              <a:t> </a:t>
            </a:r>
            <a:r>
              <a:rPr lang="en-US" altLang="en-US" sz="2200" dirty="0" err="1"/>
              <a:t>margin+bottom</a:t>
            </a:r>
            <a:r>
              <a:rPr lang="en-US" altLang="en-US" sz="2200" dirty="0"/>
              <a:t> margin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20DAD1-A024-4FA5-8B2A-B8C1BE54C2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4826CEF9-3DA9-4996-9C3C-0F11DB9141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Dimension</a:t>
            </a:r>
            <a:r>
              <a:rPr lang="en-US" altLang="en-US" sz="3600" dirty="0"/>
              <a:t> properties</a:t>
            </a:r>
          </a:p>
        </p:txBody>
      </p:sp>
      <p:graphicFrame>
        <p:nvGraphicFramePr>
          <p:cNvPr id="106561" name="Group 65">
            <a:extLst>
              <a:ext uri="{FF2B5EF4-FFF2-40B4-BE49-F238E27FC236}">
                <a16:creationId xmlns:a16="http://schemas.microsoft.com/office/drawing/2014/main" id="{C99ED8AC-186D-46AC-9A90-44450FA862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343337"/>
              </p:ext>
            </p:extLst>
          </p:nvPr>
        </p:nvGraphicFramePr>
        <p:xfrm>
          <a:off x="1371600" y="2152261"/>
          <a:ext cx="6400800" cy="28956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2794458433"/>
                    </a:ext>
                  </a:extLst>
                </a:gridCol>
                <a:gridCol w="4724400">
                  <a:extLst>
                    <a:ext uri="{9D8B030D-6E8A-4147-A177-3AD203B41FA5}">
                      <a16:colId xmlns:a16="http://schemas.microsoft.com/office/drawing/2014/main" val="3945491854"/>
                    </a:ext>
                  </a:extLst>
                </a:gridCol>
              </a:tblGrid>
              <a:tr h="4349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Property 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Description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8438088"/>
                  </a:ext>
                </a:extLst>
              </a:tr>
              <a:tr h="4032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height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height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9938092"/>
                  </a:ext>
                </a:extLst>
              </a:tr>
              <a:tr h="4064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max-height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maximum height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6541767"/>
                  </a:ext>
                </a:extLst>
              </a:tr>
              <a:tr h="4064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max-width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maximum width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8694860"/>
                  </a:ext>
                </a:extLst>
              </a:tr>
              <a:tr h="4064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min-height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minimum height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0799279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min-width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minimum width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8594439"/>
                  </a:ext>
                </a:extLst>
              </a:tr>
              <a:tr h="457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width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width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1139149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642993-AEB6-48ED-AB72-91BF02324A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271C3EBD-E90C-4E7F-BD3E-9C9DA66F2D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Margin and padding properties</a:t>
            </a:r>
          </a:p>
        </p:txBody>
      </p:sp>
      <p:graphicFrame>
        <p:nvGraphicFramePr>
          <p:cNvPr id="109631" name="Group 63">
            <a:extLst>
              <a:ext uri="{FF2B5EF4-FFF2-40B4-BE49-F238E27FC236}">
                <a16:creationId xmlns:a16="http://schemas.microsoft.com/office/drawing/2014/main" id="{3D679624-4F5C-46DB-B79D-45B2FBAA32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0585246"/>
              </p:ext>
            </p:extLst>
          </p:nvPr>
        </p:nvGraphicFramePr>
        <p:xfrm>
          <a:off x="914400" y="1844370"/>
          <a:ext cx="7315200" cy="4059876"/>
        </p:xfrm>
        <a:graphic>
          <a:graphicData uri="http://schemas.openxmlformats.org/drawingml/2006/table">
            <a:tbl>
              <a:tblPr/>
              <a:tblGrid>
                <a:gridCol w="1828800">
                  <a:extLst>
                    <a:ext uri="{9D8B030D-6E8A-4147-A177-3AD203B41FA5}">
                      <a16:colId xmlns:a16="http://schemas.microsoft.com/office/drawing/2014/main" val="2579293370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2595230603"/>
                    </a:ext>
                  </a:extLst>
                </a:gridCol>
              </a:tblGrid>
              <a:tr h="3317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Property 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Description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2700370"/>
                  </a:ext>
                </a:extLst>
              </a:tr>
              <a:tr h="368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margin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margin properties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8808283"/>
                  </a:ext>
                </a:extLst>
              </a:tr>
              <a:tr h="369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margin-bottom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bottom margin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1228478"/>
                  </a:ext>
                </a:extLst>
              </a:tr>
              <a:tr h="369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margin-left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left margin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9481732"/>
                  </a:ext>
                </a:extLst>
              </a:tr>
              <a:tr h="369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margin-right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right margin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6859974"/>
                  </a:ext>
                </a:extLst>
              </a:tr>
              <a:tr h="368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margin-top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top margin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7993861"/>
                  </a:ext>
                </a:extLst>
              </a:tr>
              <a:tr h="369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padding 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padding properties in one declaration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705485"/>
                  </a:ext>
                </a:extLst>
              </a:tr>
              <a:tr h="369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padding-bottom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bottom padding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1912261"/>
                  </a:ext>
                </a:extLst>
              </a:tr>
              <a:tr h="369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padding-left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left padding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869682"/>
                  </a:ext>
                </a:extLst>
              </a:tr>
              <a:tr h="3683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padding-right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right padding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895387"/>
                  </a:ext>
                </a:extLst>
              </a:tr>
              <a:tr h="3698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padding-top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top padding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4916337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F5BF10-39F0-4FCF-BC1C-EC55277A9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04A00-9B0E-4995-993A-A096B624AF93}" type="slidenum">
              <a:rPr lang="en-US" altLang="en-US" smtClean="0"/>
              <a:pPr/>
              <a:t>34</a:t>
            </a:fld>
            <a:endParaRPr lang="en-US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>
            <a:extLst>
              <a:ext uri="{FF2B5EF4-FFF2-40B4-BE49-F238E27FC236}">
                <a16:creationId xmlns:a16="http://schemas.microsoft.com/office/drawing/2014/main" id="{3E5B55FA-4093-44FE-AF0B-AF02348212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Margin CSS example</a:t>
            </a:r>
          </a:p>
        </p:txBody>
      </p:sp>
      <p:sp>
        <p:nvSpPr>
          <p:cNvPr id="117763" name="Rectangle 3">
            <a:extLst>
              <a:ext uri="{FF2B5EF4-FFF2-40B4-BE49-F238E27FC236}">
                <a16:creationId xmlns:a16="http://schemas.microsoft.com/office/drawing/2014/main" id="{B54D344A-4B8A-47BE-9DE8-52BDB4CBDD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div  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margin-top: 100px;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margin-bottom: 100px;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margin-left: 5%;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margin-right: 5%;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9F5877-B40B-4AFD-BA50-8513AD7811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7CB0C73A-E23D-42D4-970F-76D37718F3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66312" y="31102"/>
            <a:ext cx="7793038" cy="609600"/>
          </a:xfrm>
        </p:spPr>
        <p:txBody>
          <a:bodyPr>
            <a:normAutofit fontScale="90000"/>
          </a:bodyPr>
          <a:lstStyle/>
          <a:p>
            <a:r>
              <a:rPr lang="en-US" altLang="en-US" sz="3600" dirty="0"/>
              <a:t>Border and outline properties</a:t>
            </a:r>
          </a:p>
        </p:txBody>
      </p:sp>
      <p:graphicFrame>
        <p:nvGraphicFramePr>
          <p:cNvPr id="105622" name="Group 150">
            <a:extLst>
              <a:ext uri="{FF2B5EF4-FFF2-40B4-BE49-F238E27FC236}">
                <a16:creationId xmlns:a16="http://schemas.microsoft.com/office/drawing/2014/main" id="{E65CF6EB-BC48-43A3-9514-3E627C48C6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669404"/>
              </p:ext>
            </p:extLst>
          </p:nvPr>
        </p:nvGraphicFramePr>
        <p:xfrm>
          <a:off x="2349760" y="637607"/>
          <a:ext cx="5002762" cy="6096000"/>
        </p:xfrm>
        <a:graphic>
          <a:graphicData uri="http://schemas.openxmlformats.org/drawingml/2006/table">
            <a:tbl>
              <a:tblPr/>
              <a:tblGrid>
                <a:gridCol w="1350230">
                  <a:extLst>
                    <a:ext uri="{9D8B030D-6E8A-4147-A177-3AD203B41FA5}">
                      <a16:colId xmlns:a16="http://schemas.microsoft.com/office/drawing/2014/main" val="814622968"/>
                    </a:ext>
                  </a:extLst>
                </a:gridCol>
                <a:gridCol w="3652532">
                  <a:extLst>
                    <a:ext uri="{9D8B030D-6E8A-4147-A177-3AD203B41FA5}">
                      <a16:colId xmlns:a16="http://schemas.microsoft.com/office/drawing/2014/main" val="485769144"/>
                    </a:ext>
                  </a:extLst>
                </a:gridCol>
              </a:tblGrid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Property 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Description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725447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border properties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7784201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border-bottom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bottom border properties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438332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border-bottom-color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color of the bottom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8443409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border-bottom-style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style of the bottom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4662391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border-bottom-width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width of the bottom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946443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border-color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color of the four borders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080313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border-left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left border properties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783176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border-left-color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color of the left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3776391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border-left-style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style of the left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9545649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border-left-width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width of the left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2183681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border-right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right border properties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397210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border-right-color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color of the right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1499387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border-right-style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style of the right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3025296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border-right-width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width of the right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160167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border-style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style of the four borders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269223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border-top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top border properties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759839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border-top-color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color of the top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8487769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border-top-style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style of the top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6909424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border-top-width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width of the top border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1830830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border-width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width of the four borders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4079637"/>
                  </a:ext>
                </a:extLst>
              </a:tr>
              <a:tr h="23546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outline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all the outline properties in one declaration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F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425251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outline-color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color of an outline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676472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outline-style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style of an outline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0280151"/>
                  </a:ext>
                </a:extLst>
              </a:tr>
              <a:tr h="21930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outline-width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width of an outline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5641714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4CF2EB-071A-4135-85E3-BAF5A70848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36</a:t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>
            <a:extLst>
              <a:ext uri="{FF2B5EF4-FFF2-40B4-BE49-F238E27FC236}">
                <a16:creationId xmlns:a16="http://schemas.microsoft.com/office/drawing/2014/main" id="{36CEA95C-3D21-4C33-A310-5DE2934804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Border CSS example</a:t>
            </a:r>
          </a:p>
        </p:txBody>
      </p:sp>
      <p:sp>
        <p:nvSpPr>
          <p:cNvPr id="116739" name="Rectangle 3">
            <a:extLst>
              <a:ext uri="{FF2B5EF4-FFF2-40B4-BE49-F238E27FC236}">
                <a16:creationId xmlns:a16="http://schemas.microsoft.com/office/drawing/2014/main" id="{85015781-E619-4D7F-A886-745CEDB39F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7544" y="1644851"/>
            <a:ext cx="7808912" cy="4230687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div 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border-top-style: solid;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border-bottom-style: solid;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border-left-style: dotted;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border-right-style: dotted;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border-width: 2px;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	border-color: #00ff00;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 dirty="0">
                <a:latin typeface="Times New Roman" panose="02020603050405020304" pitchFamily="18" charset="0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0F905C-63D5-4E24-A8B9-9438B59854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>
            <a:extLst>
              <a:ext uri="{FF2B5EF4-FFF2-40B4-BE49-F238E27FC236}">
                <a16:creationId xmlns:a16="http://schemas.microsoft.com/office/drawing/2014/main" id="{BE84BDC1-6CE7-439A-AEFB-003B2D5669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Positioning</a:t>
            </a:r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id="{3A6655ED-3B87-41F2-A7C8-7BFD307C6C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en-US" u="sng" dirty="0"/>
              <a:t>static positioning:</a:t>
            </a:r>
            <a:r>
              <a:rPr lang="en-US" altLang="en-US" dirty="0"/>
              <a:t> the default mode; a static element is positioned according to the normal flow of the page;</a:t>
            </a:r>
          </a:p>
          <a:p>
            <a:r>
              <a:rPr lang="en-US" altLang="en-US" u="sng" dirty="0"/>
              <a:t>fixed positioning:</a:t>
            </a:r>
            <a:r>
              <a:rPr lang="en-US" altLang="en-US" dirty="0"/>
              <a:t> element will not move even if the window is scrolled (position: fixed; top: 20px; right: 40px); elements are removed from the normal flow and can overlap other elements</a:t>
            </a:r>
          </a:p>
          <a:p>
            <a:r>
              <a:rPr lang="en-US" altLang="en-US" u="sng" dirty="0"/>
              <a:t>relative positioning:</a:t>
            </a:r>
            <a:r>
              <a:rPr lang="en-US" altLang="en-US" dirty="0"/>
              <a:t> element is positioned relative to its normal position; element can be moved and overlap other elements , but the reserved space form the element is preserved in the normal flow (position: relative)</a:t>
            </a:r>
          </a:p>
          <a:p>
            <a:r>
              <a:rPr lang="en-US" altLang="en-US" u="sng" dirty="0"/>
              <a:t>absolute positioning:</a:t>
            </a:r>
            <a:r>
              <a:rPr lang="en-US" altLang="en-US" dirty="0"/>
              <a:t> element is positioned relative to the first parent element that has a position other then static (if none, &lt;html&gt;); elements are removed from the normal flow and can overlap other elements; (position: absolute)</a:t>
            </a:r>
          </a:p>
          <a:p>
            <a:r>
              <a:rPr lang="en-US" altLang="en-US" dirty="0"/>
              <a:t>z-index property defines the stack order of an element</a:t>
            </a:r>
          </a:p>
          <a:p>
            <a:endParaRPr lang="en-US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EC93BD-B253-4F7E-A9F8-8495DC4532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38</a:t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>
            <a:extLst>
              <a:ext uri="{FF2B5EF4-FFF2-40B4-BE49-F238E27FC236}">
                <a16:creationId xmlns:a16="http://schemas.microsoft.com/office/drawing/2014/main" id="{08B39B5E-1CE6-4FE5-A038-B9FD7B9C26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Floating</a:t>
            </a:r>
          </a:p>
        </p:txBody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0F3A7CBB-0E44-4ACC-8EC8-A34909781F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71500" y="1676400"/>
            <a:ext cx="8001000" cy="5029200"/>
          </a:xfrm>
        </p:spPr>
        <p:txBody>
          <a:bodyPr/>
          <a:lstStyle/>
          <a:p>
            <a:r>
              <a:rPr lang="en-US" altLang="en-US" sz="2400" dirty="0"/>
              <a:t>With floating, an html element can be pushed left or right allowing other elements to wrap around it</a:t>
            </a:r>
          </a:p>
          <a:p>
            <a:r>
              <a:rPr lang="en-US" altLang="en-US" sz="2400" dirty="0"/>
              <a:t>HTML elements can float horizontally left or right (not vertically)</a:t>
            </a:r>
          </a:p>
          <a:p>
            <a:r>
              <a:rPr lang="en-US" altLang="en-US" sz="2400" dirty="0"/>
              <a:t>Configured using the float: left | right | none | inherit display property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566EF2-0A32-42B0-B79A-771C3C9A1B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39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>
                <a16:creationId xmlns:a16="http://schemas.microsoft.com/office/drawing/2014/main" id="{1B76B033-D73E-446D-ADEB-5C695397BE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is CSS ?</a:t>
            </a:r>
          </a:p>
        </p:txBody>
      </p:sp>
      <p:sp>
        <p:nvSpPr>
          <p:cNvPr id="96259" name="Rectangle 3">
            <a:extLst>
              <a:ext uri="{FF2B5EF4-FFF2-40B4-BE49-F238E27FC236}">
                <a16:creationId xmlns:a16="http://schemas.microsoft.com/office/drawing/2014/main" id="{4703C13E-575C-4287-9FAA-271CA1816D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sz="2800" dirty="0"/>
              <a:t>CSS defines how to display an html document </a:t>
            </a:r>
          </a:p>
          <a:p>
            <a:pPr lvl="1"/>
            <a:r>
              <a:rPr lang="en-US" altLang="en-US" sz="2800" dirty="0"/>
              <a:t>fonts, colors, layouts, etc.</a:t>
            </a:r>
          </a:p>
          <a:p>
            <a:r>
              <a:rPr lang="en-US" altLang="en-US" sz="2800" dirty="0"/>
              <a:t>Usually CSS styles are specified in an external file</a:t>
            </a:r>
          </a:p>
          <a:p>
            <a:r>
              <a:rPr lang="en-US" altLang="en-US" sz="2800" dirty="0"/>
              <a:t>Separates visual presentation (CSS) from document structure (HTML) </a:t>
            </a:r>
          </a:p>
          <a:p>
            <a:r>
              <a:rPr lang="en-US" altLang="en-US" sz="2800" dirty="0"/>
              <a:t>Enables developers to change the layout and look of all documents in a website by just editing a single file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A359F1-BBD4-440A-9DCA-CD001D3A4E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>
            <a:extLst>
              <a:ext uri="{FF2B5EF4-FFF2-40B4-BE49-F238E27FC236}">
                <a16:creationId xmlns:a16="http://schemas.microsoft.com/office/drawing/2014/main" id="{D5DFEA55-F7C5-4E98-99EA-F8DA2A6CE6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3505" y="338091"/>
            <a:ext cx="7793038" cy="617538"/>
          </a:xfrm>
        </p:spPr>
        <p:txBody>
          <a:bodyPr>
            <a:normAutofit fontScale="90000"/>
          </a:bodyPr>
          <a:lstStyle/>
          <a:p>
            <a:r>
              <a:rPr lang="en-US" altLang="en-US" sz="3600" dirty="0"/>
              <a:t>Positioning properties</a:t>
            </a:r>
          </a:p>
        </p:txBody>
      </p:sp>
      <p:graphicFrame>
        <p:nvGraphicFramePr>
          <p:cNvPr id="110729" name="Group 137">
            <a:extLst>
              <a:ext uri="{FF2B5EF4-FFF2-40B4-BE49-F238E27FC236}">
                <a16:creationId xmlns:a16="http://schemas.microsoft.com/office/drawing/2014/main" id="{4193E9BD-F7FB-4934-AFCB-076B79DA1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701895"/>
              </p:ext>
            </p:extLst>
          </p:nvPr>
        </p:nvGraphicFramePr>
        <p:xfrm>
          <a:off x="982424" y="955629"/>
          <a:ext cx="7315200" cy="5421313"/>
        </p:xfrm>
        <a:graphic>
          <a:graphicData uri="http://schemas.openxmlformats.org/drawingml/2006/table">
            <a:tbl>
              <a:tblPr/>
              <a:tblGrid>
                <a:gridCol w="1325770">
                  <a:extLst>
                    <a:ext uri="{9D8B030D-6E8A-4147-A177-3AD203B41FA5}">
                      <a16:colId xmlns:a16="http://schemas.microsoft.com/office/drawing/2014/main" val="3969788813"/>
                    </a:ext>
                  </a:extLst>
                </a:gridCol>
                <a:gridCol w="5989430">
                  <a:extLst>
                    <a:ext uri="{9D8B030D-6E8A-4147-A177-3AD203B41FA5}">
                      <a16:colId xmlns:a16="http://schemas.microsoft.com/office/drawing/2014/main" val="3167320957"/>
                    </a:ext>
                  </a:extLst>
                </a:gridCol>
              </a:tblGrid>
              <a:tr h="3921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Property 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Description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5880766"/>
                  </a:ext>
                </a:extLst>
              </a:tr>
              <a:tr h="2968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bottom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bottom margin edge for a positioned box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862736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clear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which sides of an element where other floating elements are not allowed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9490008"/>
                  </a:ext>
                </a:extLst>
              </a:tr>
              <a:tr h="288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clip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Clips an absolutely positioned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395893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cursor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type of cursor to be displayed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8543192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display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type of box an element should generate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633546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float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whether or not a box should float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3992474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left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left margin edge for a positioned box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9867076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overflow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what happens if content overflows an element's box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1842542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position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the type of positioning for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917711"/>
                  </a:ext>
                </a:extLst>
              </a:tr>
              <a:tr h="2889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right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right margin edge for a positioned box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2697077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top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top margin edge for a positioned box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4541121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visibility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Specifies whether or not an element is visible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3659972"/>
                  </a:ext>
                </a:extLst>
              </a:tr>
              <a:tr h="290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z-index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Sets the stack order of an element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9469181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0F4B8E-BCFF-4127-95FD-2B50647B7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04A00-9B0E-4995-993A-A096B624AF93}" type="slidenum">
              <a:rPr lang="en-US" altLang="en-US" smtClean="0"/>
              <a:pPr/>
              <a:t>40</a:t>
            </a:fld>
            <a:endParaRPr lang="en-US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B0EB8-622F-4361-8903-E849BD239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Positioning Examples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BB9025-9DF8-4C00-B6BB-328DCEDF64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98"/>
          <a:stretch/>
        </p:blipFill>
        <p:spPr>
          <a:xfrm>
            <a:off x="91112" y="1634771"/>
            <a:ext cx="3216106" cy="17942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FA9BC3-FB3B-4C98-8259-13FA9A36A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6000" y="1623404"/>
            <a:ext cx="2862366" cy="22916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5E51E6-702F-4596-A26D-87DA2491B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793" y="1623404"/>
            <a:ext cx="2942095" cy="22206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821166-0F21-47B1-99D0-F90395BED7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652" r="2978"/>
          <a:stretch/>
        </p:blipFill>
        <p:spPr>
          <a:xfrm>
            <a:off x="0" y="4565608"/>
            <a:ext cx="4657183" cy="150505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F570F-D753-401A-8BC8-DEFD93B67AC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11"/>
          <a:stretch/>
        </p:blipFill>
        <p:spPr>
          <a:xfrm>
            <a:off x="4617172" y="4519267"/>
            <a:ext cx="4526828" cy="150505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B31BE6-65D6-4416-B491-F75916B6F19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132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E347D-6562-4AC8-8C51-5B606F1A7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Stacking elements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1CB36-D811-4F2A-9CA1-012CE6041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829757"/>
          </a:xfrm>
        </p:spPr>
        <p:txBody>
          <a:bodyPr/>
          <a:lstStyle/>
          <a:p>
            <a:r>
              <a:rPr lang="en-US" dirty="0"/>
              <a:t>Elements taken out of normal flow may be stacked on top of each other</a:t>
            </a:r>
          </a:p>
          <a:p>
            <a:r>
              <a:rPr lang="en-US" dirty="0"/>
              <a:t>Can set order with z-index property</a:t>
            </a:r>
          </a:p>
          <a:p>
            <a:pPr lvl="1"/>
            <a:r>
              <a:rPr lang="en-US" dirty="0"/>
              <a:t>Higher numbers appear in front</a:t>
            </a:r>
          </a:p>
          <a:p>
            <a:r>
              <a:rPr lang="en-US" dirty="0"/>
              <a:t>Can set opacity of element, making occluded elements partially visible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3EFC5B-7199-459A-86DA-FC09FD945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16" y="4432176"/>
            <a:ext cx="8650284" cy="165124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DDBF2D-4FCF-4661-9640-56550829F9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476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91BC-5C75-4D55-A500-0D849986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7392B-8855-4E83-AE8E-9DE1767BF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28800"/>
          </a:xfrm>
        </p:spPr>
        <p:txBody>
          <a:bodyPr/>
          <a:lstStyle/>
          <a:p>
            <a:r>
              <a:rPr lang="en-US" dirty="0"/>
              <a:t>transition: [property time], …, [property time]</a:t>
            </a:r>
          </a:p>
          <a:p>
            <a:pPr lvl="1"/>
            <a:r>
              <a:rPr lang="en-US" dirty="0"/>
              <a:t>When new class is applied, specifies the time it will take for each property to change </a:t>
            </a:r>
          </a:p>
          <a:p>
            <a:pPr lvl="1"/>
            <a:r>
              <a:rPr lang="en-US" dirty="0"/>
              <a:t>Can use all to select all changed properties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790E98-653E-4939-A758-3815A232C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50" y="3429000"/>
            <a:ext cx="7603500" cy="278701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CA5592-8450-413A-A0E4-603FC24C64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073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E8E87-380D-4C71-897F-28C4854C4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276"/>
            <a:ext cx="8229600" cy="1012624"/>
          </a:xfrm>
        </p:spPr>
        <p:txBody>
          <a:bodyPr/>
          <a:lstStyle/>
          <a:p>
            <a:r>
              <a:rPr lang="en-US" dirty="0"/>
              <a:t>Transform - examples</a:t>
            </a:r>
            <a:endParaRPr lang="en-PK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C33816-0AF1-4CB7-B428-E8342EF34D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7" t="2905"/>
          <a:stretch/>
        </p:blipFill>
        <p:spPr>
          <a:xfrm>
            <a:off x="1882066" y="1066600"/>
            <a:ext cx="5920602" cy="52961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D8AE47-784B-4819-92F0-129F0CF198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8478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8FBF7-7D4A-4421-B149-3735DE5E0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Cursor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30141-B16F-4F5B-9E35-389D4379F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change the default cursor with cursor attribute</a:t>
            </a:r>
          </a:p>
          <a:p>
            <a:pPr lvl="1"/>
            <a:r>
              <a:rPr lang="en-US" dirty="0"/>
              <a:t>auto, crosshair, pointer, move, text, wait, help, </a:t>
            </a:r>
            <a:r>
              <a:rPr lang="en-US" dirty="0" err="1"/>
              <a:t>url</a:t>
            </a:r>
            <a:r>
              <a:rPr lang="en-US" dirty="0"/>
              <a:t>(“cursor.gif”)</a:t>
            </a:r>
          </a:p>
          <a:p>
            <a:r>
              <a:rPr lang="en-US"/>
              <a:t>Should </a:t>
            </a:r>
            <a:r>
              <a:rPr lang="en-US" dirty="0"/>
              <a:t>only do this if action being </a:t>
            </a:r>
            <a:r>
              <a:rPr lang="en-US"/>
              <a:t>taken clearly matches </a:t>
            </a:r>
            <a:r>
              <a:rPr lang="en-US" dirty="0"/>
              <a:t>cursor type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E9BAAB-0590-4E2B-8E31-7657AA731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22" y="3528989"/>
            <a:ext cx="8683755" cy="177219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E4F652-4FAE-48D7-9E37-2B8548939C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142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1C092-0A00-4582-9584-6FA29625B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Cursors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30139-5F29-4A82-9472-3A57CC7BE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01" y="2544215"/>
            <a:ext cx="8663499" cy="257303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698C65-5FF9-400C-9F85-6BFEF7621B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79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70834761-984C-4D67-9616-80873225815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43000" y="2910368"/>
            <a:ext cx="6858000" cy="1035755"/>
          </a:xfrm>
        </p:spPr>
        <p:txBody>
          <a:bodyPr/>
          <a:lstStyle/>
          <a:p>
            <a:r>
              <a:rPr lang="en-US" altLang="ro-RO" dirty="0"/>
              <a:t>CSS level 3</a:t>
            </a:r>
            <a:endParaRPr lang="en-GB" altLang="ro-R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94D130-7C35-4FAE-8F36-DF89176991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9C4A0-A3FE-49CC-93ED-37F115A3E7AC}" type="slidenum">
              <a:rPr lang="en-US" altLang="en-US" smtClean="0"/>
              <a:pPr/>
              <a:t>47</a:t>
            </a:fld>
            <a:endParaRPr lang="en-US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99FE0-C461-4587-B0F9-F57BC068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 Tree</a:t>
            </a:r>
            <a:endParaRPr lang="en-PK" dirty="0"/>
          </a:p>
        </p:txBody>
      </p:sp>
      <p:pic>
        <p:nvPicPr>
          <p:cNvPr id="5" name="Picture 2" descr="Image result for document object model">
            <a:extLst>
              <a:ext uri="{FF2B5EF4-FFF2-40B4-BE49-F238E27FC236}">
                <a16:creationId xmlns:a16="http://schemas.microsoft.com/office/drawing/2014/main" id="{A17732EE-6D32-43CA-8916-B77699826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47" y="1609077"/>
            <a:ext cx="7894905" cy="4321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63E09-E03A-4756-B798-865107469D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874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FF58793C-6287-4992-8AD1-352B96D12D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o-RO"/>
              <a:t>CSS Selectors (1)</a:t>
            </a:r>
            <a:endParaRPr lang="en-GB" altLang="ro-RO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F38BB78-CBAC-4F78-B2E8-7D04F47A12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ro-RO" sz="2400" dirty="0"/>
              <a:t>E[</a:t>
            </a:r>
            <a:r>
              <a:rPr lang="en-US" altLang="ro-RO" sz="2400" dirty="0" err="1"/>
              <a:t>attr</a:t>
            </a:r>
            <a:r>
              <a:rPr lang="en-US" altLang="ro-RO" sz="2400" dirty="0"/>
              <a:t>^=“str”] - an E element whose “</a:t>
            </a:r>
            <a:r>
              <a:rPr lang="en-US" altLang="ro-RO" sz="2400" dirty="0" err="1"/>
              <a:t>attr</a:t>
            </a:r>
            <a:r>
              <a:rPr lang="en-US" altLang="ro-RO" sz="2400" dirty="0"/>
              <a:t>” attribute begins with “str”</a:t>
            </a:r>
          </a:p>
          <a:p>
            <a:pPr lvl="1"/>
            <a:r>
              <a:rPr lang="nn-NO" altLang="ro-RO" sz="2400" dirty="0"/>
              <a:t>E.g.,          a[href^='http://sales.']{color: teal;}</a:t>
            </a:r>
            <a:endParaRPr lang="en-US" altLang="ro-RO" sz="2400" dirty="0"/>
          </a:p>
          <a:p>
            <a:r>
              <a:rPr lang="en-US" altLang="ro-RO" sz="2400" dirty="0"/>
              <a:t>E[</a:t>
            </a:r>
            <a:r>
              <a:rPr lang="en-US" altLang="ro-RO" sz="2400" dirty="0" err="1"/>
              <a:t>attr</a:t>
            </a:r>
            <a:r>
              <a:rPr lang="en-US" altLang="ro-RO" sz="2400" dirty="0"/>
              <a:t>$=“str”] - an E element whose “</a:t>
            </a:r>
            <a:r>
              <a:rPr lang="en-US" altLang="ro-RO" sz="2400" dirty="0" err="1"/>
              <a:t>attr</a:t>
            </a:r>
            <a:r>
              <a:rPr lang="en-US" altLang="ro-RO" sz="2400" dirty="0"/>
              <a:t>” attribute ends with “str”</a:t>
            </a:r>
          </a:p>
          <a:p>
            <a:pPr lvl="1"/>
            <a:r>
              <a:rPr lang="en-US" altLang="ro-RO" sz="2400" dirty="0"/>
              <a:t>E.g.,          a[</a:t>
            </a:r>
            <a:r>
              <a:rPr lang="en-US" altLang="ro-RO" sz="2400" dirty="0" err="1"/>
              <a:t>href</a:t>
            </a:r>
            <a:r>
              <a:rPr lang="en-US" altLang="ro-RO" sz="2400" dirty="0"/>
              <a:t>$='.</a:t>
            </a:r>
            <a:r>
              <a:rPr lang="en-US" altLang="ro-RO" sz="2400" dirty="0" err="1"/>
              <a:t>jsp</a:t>
            </a:r>
            <a:r>
              <a:rPr lang="en-US" altLang="ro-RO" sz="2400" dirty="0"/>
              <a:t>']{color: purple;}</a:t>
            </a:r>
          </a:p>
          <a:p>
            <a:r>
              <a:rPr lang="en-US" altLang="ro-RO" sz="2400" dirty="0"/>
              <a:t>E[</a:t>
            </a:r>
            <a:r>
              <a:rPr lang="en-US" altLang="ro-RO" sz="2400" dirty="0" err="1"/>
              <a:t>attr</a:t>
            </a:r>
            <a:r>
              <a:rPr lang="en-US" altLang="ro-RO" sz="2400" dirty="0"/>
              <a:t>*=“str”] - an E element whose “</a:t>
            </a:r>
            <a:r>
              <a:rPr lang="en-US" altLang="ro-RO" sz="2400" dirty="0" err="1"/>
              <a:t>attr</a:t>
            </a:r>
            <a:r>
              <a:rPr lang="en-US" altLang="ro-RO" sz="2400" dirty="0"/>
              <a:t>” attribute contains substring “str”</a:t>
            </a:r>
          </a:p>
          <a:p>
            <a:pPr lvl="1"/>
            <a:r>
              <a:rPr lang="en-US" altLang="ro-RO" sz="2400" dirty="0"/>
              <a:t>E.g.,          </a:t>
            </a:r>
            <a:r>
              <a:rPr lang="en-US" altLang="ro-RO" sz="2400" dirty="0" err="1"/>
              <a:t>img</a:t>
            </a:r>
            <a:r>
              <a:rPr lang="en-US" altLang="ro-RO" sz="2400" dirty="0"/>
              <a:t>[</a:t>
            </a:r>
            <a:r>
              <a:rPr lang="en-US" altLang="ro-RO" sz="2400" dirty="0" err="1"/>
              <a:t>src</a:t>
            </a:r>
            <a:r>
              <a:rPr lang="en-US" altLang="ro-RO" sz="2400" dirty="0"/>
              <a:t>*='artwork’]{ </a:t>
            </a:r>
          </a:p>
          <a:p>
            <a:pPr marL="457200" lvl="1" indent="0">
              <a:buNone/>
            </a:pPr>
            <a:r>
              <a:rPr lang="en-US" altLang="ro-RO" sz="2400" dirty="0"/>
              <a:t>				border-color: #C3B087 #FFF #FFF #C3B087; </a:t>
            </a:r>
          </a:p>
          <a:p>
            <a:pPr marL="457200" lvl="1" indent="0">
              <a:buNone/>
            </a:pPr>
            <a:r>
              <a:rPr lang="en-US" altLang="ro-RO" sz="2400" dirty="0"/>
              <a:t>				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833C25-7687-42F1-8649-27518A4FFB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49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3EFD2-DB0B-40BF-9648-9C151D043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Need for CSS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D05175-A2EE-4DBD-8080-D4CA4989F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75613"/>
            <a:ext cx="9144000" cy="25676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F72509-C9D4-4BD2-874B-4E2419CDE58D}"/>
              </a:ext>
            </a:extLst>
          </p:cNvPr>
          <p:cNvSpPr/>
          <p:nvPr/>
        </p:nvSpPr>
        <p:spPr>
          <a:xfrm>
            <a:off x="1970842" y="3875786"/>
            <a:ext cx="4678533" cy="99429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9" name="Callout: Line 8">
            <a:extLst>
              <a:ext uri="{FF2B5EF4-FFF2-40B4-BE49-F238E27FC236}">
                <a16:creationId xmlns:a16="http://schemas.microsoft.com/office/drawing/2014/main" id="{8967A16E-9548-4BB5-BECE-CF97E40D676C}"/>
              </a:ext>
            </a:extLst>
          </p:cNvPr>
          <p:cNvSpPr/>
          <p:nvPr/>
        </p:nvSpPr>
        <p:spPr>
          <a:xfrm>
            <a:off x="5539666" y="1771037"/>
            <a:ext cx="3453413" cy="952871"/>
          </a:xfrm>
          <a:prstGeom prst="borderCallout1">
            <a:avLst>
              <a:gd name="adj1" fmla="val 99258"/>
              <a:gd name="adj2" fmla="val 49563"/>
              <a:gd name="adj3" fmla="val 221890"/>
              <a:gd name="adj4" fmla="val 11932"/>
            </a:avLst>
          </a:prstGeom>
          <a:ln w="285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Inefficient and repetitive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DB5779-E228-4CDC-893C-51855E2EF747}"/>
              </a:ext>
            </a:extLst>
          </p:cNvPr>
          <p:cNvSpPr/>
          <p:nvPr/>
        </p:nvSpPr>
        <p:spPr>
          <a:xfrm>
            <a:off x="652509" y="3443568"/>
            <a:ext cx="1167413" cy="36381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1" name="Callout: Line 10">
            <a:extLst>
              <a:ext uri="{FF2B5EF4-FFF2-40B4-BE49-F238E27FC236}">
                <a16:creationId xmlns:a16="http://schemas.microsoft.com/office/drawing/2014/main" id="{880680D0-D672-41C3-B0AB-337BD29A881B}"/>
              </a:ext>
            </a:extLst>
          </p:cNvPr>
          <p:cNvSpPr/>
          <p:nvPr/>
        </p:nvSpPr>
        <p:spPr>
          <a:xfrm>
            <a:off x="652509" y="1835115"/>
            <a:ext cx="3453413" cy="952871"/>
          </a:xfrm>
          <a:prstGeom prst="borderCallout1">
            <a:avLst>
              <a:gd name="adj1" fmla="val 99258"/>
              <a:gd name="adj2" fmla="val 48535"/>
              <a:gd name="adj3" fmla="val 168784"/>
              <a:gd name="adj4" fmla="val 14760"/>
            </a:avLst>
          </a:prstGeom>
          <a:ln w="285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Not much flexibility in positioning of content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C5243C-D722-454D-A35E-CC30E2124480}"/>
              </a:ext>
            </a:extLst>
          </p:cNvPr>
          <p:cNvSpPr/>
          <p:nvPr/>
        </p:nvSpPr>
        <p:spPr>
          <a:xfrm>
            <a:off x="4274597" y="3442174"/>
            <a:ext cx="1265069" cy="36381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FA525D5-8764-49A0-BBCF-70B7D15866C8}"/>
              </a:ext>
            </a:extLst>
          </p:cNvPr>
          <p:cNvCxnSpPr>
            <a:cxnSpLocks/>
            <a:stCxn id="11" idx="1"/>
            <a:endCxn id="12" idx="0"/>
          </p:cNvCxnSpPr>
          <p:nvPr/>
        </p:nvCxnSpPr>
        <p:spPr>
          <a:xfrm>
            <a:off x="2379216" y="2787986"/>
            <a:ext cx="2527916" cy="6541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3688400-37F9-4062-823F-CBAC903F3BAE}"/>
              </a:ext>
            </a:extLst>
          </p:cNvPr>
          <p:cNvSpPr/>
          <p:nvPr/>
        </p:nvSpPr>
        <p:spPr>
          <a:xfrm>
            <a:off x="2292658" y="5494744"/>
            <a:ext cx="4558684" cy="834501"/>
          </a:xfrm>
          <a:prstGeom prst="rect">
            <a:avLst/>
          </a:prstGeom>
          <a:ln w="285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Cannot stack multiple objects (e.g., images) on top of one another</a:t>
            </a:r>
            <a:endParaRPr lang="en-PK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55BCB7-BF6A-4351-A59F-D5A7E6058C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11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2" grpId="0" animBg="1"/>
      <p:bldP spid="1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FF58793C-6287-4992-8AD1-352B96D12D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o-RO" dirty="0"/>
              <a:t>CSS Selectors (2)</a:t>
            </a:r>
            <a:endParaRPr lang="en-GB" altLang="ro-RO" dirty="0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F38BB78-CBAC-4F78-B2E8-7D04F47A12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ro-RO" sz="2800" dirty="0"/>
              <a:t>E:nth-child(n) - </a:t>
            </a:r>
            <a:r>
              <a:rPr lang="en-GB" altLang="ro-RO" sz="2800" dirty="0"/>
              <a:t>an E element, the n-</a:t>
            </a:r>
            <a:r>
              <a:rPr lang="en-GB" altLang="ro-RO" sz="2800" dirty="0" err="1"/>
              <a:t>th</a:t>
            </a:r>
            <a:r>
              <a:rPr lang="en-GB" altLang="ro-RO" sz="2800" dirty="0"/>
              <a:t> child of its parent </a:t>
            </a:r>
            <a:endParaRPr lang="en-US" altLang="ro-RO" sz="2800" dirty="0"/>
          </a:p>
          <a:p>
            <a:r>
              <a:rPr lang="en-US" altLang="ro-RO" sz="2800" dirty="0"/>
              <a:t>E:nth-last-child(n) - </a:t>
            </a:r>
            <a:r>
              <a:rPr lang="en-GB" altLang="ro-RO" sz="2800" dirty="0"/>
              <a:t>an E element, the n-</a:t>
            </a:r>
            <a:r>
              <a:rPr lang="en-GB" altLang="ro-RO" sz="2800" dirty="0" err="1"/>
              <a:t>th</a:t>
            </a:r>
            <a:r>
              <a:rPr lang="en-GB" altLang="ro-RO" sz="2800" dirty="0"/>
              <a:t> child of its parent, counting from the last one </a:t>
            </a:r>
            <a:endParaRPr lang="en-US" altLang="ro-RO" sz="2800" dirty="0"/>
          </a:p>
          <a:p>
            <a:r>
              <a:rPr lang="en-US" altLang="ro-RO" sz="2800" dirty="0"/>
              <a:t>E:nth-of-type(n) - </a:t>
            </a:r>
            <a:r>
              <a:rPr lang="en-GB" altLang="ro-RO" sz="2800" dirty="0"/>
              <a:t>an E element, the n-</a:t>
            </a:r>
            <a:r>
              <a:rPr lang="en-GB" altLang="ro-RO" sz="2800" dirty="0" err="1"/>
              <a:t>th</a:t>
            </a:r>
            <a:r>
              <a:rPr lang="en-GB" altLang="ro-RO" sz="2800" dirty="0"/>
              <a:t> sibling of its type</a:t>
            </a:r>
            <a:endParaRPr lang="en-US" altLang="ro-RO" sz="2800" dirty="0"/>
          </a:p>
          <a:p>
            <a:r>
              <a:rPr lang="en-US" altLang="ro-RO" sz="2800" dirty="0"/>
              <a:t>E:nth-last-of-type(n) - </a:t>
            </a:r>
            <a:r>
              <a:rPr lang="en-GB" altLang="ro-RO" sz="2800" dirty="0"/>
              <a:t>an E element, the n-</a:t>
            </a:r>
            <a:r>
              <a:rPr lang="en-GB" altLang="ro-RO" sz="2800" dirty="0" err="1"/>
              <a:t>th</a:t>
            </a:r>
            <a:r>
              <a:rPr lang="en-GB" altLang="ro-RO" sz="2800" dirty="0"/>
              <a:t> sibling of its type, counting from the last one</a:t>
            </a:r>
            <a:endParaRPr lang="en-US" altLang="ro-RO" sz="2800" dirty="0"/>
          </a:p>
          <a:p>
            <a:r>
              <a:rPr lang="en-US" altLang="ro-RO" sz="2800" dirty="0"/>
              <a:t>E:first-child - </a:t>
            </a:r>
            <a:r>
              <a:rPr lang="en-GB" altLang="ro-RO" sz="2800" dirty="0"/>
              <a:t>an E element, first child of its parent </a:t>
            </a:r>
            <a:r>
              <a:rPr lang="en-US" altLang="ro-RO" sz="2800" dirty="0"/>
              <a:t>(in CSS2.1)</a:t>
            </a:r>
          </a:p>
          <a:p>
            <a:r>
              <a:rPr lang="en-US" altLang="ro-RO" sz="2800" dirty="0"/>
              <a:t>E:last-child - </a:t>
            </a:r>
            <a:r>
              <a:rPr lang="en-GB" altLang="ro-RO" sz="2800" dirty="0"/>
              <a:t>an E element, </a:t>
            </a:r>
            <a:r>
              <a:rPr lang="en-US" altLang="ro-RO" sz="2800" dirty="0"/>
              <a:t>last</a:t>
            </a:r>
            <a:r>
              <a:rPr lang="en-GB" altLang="ro-RO" sz="2800" dirty="0"/>
              <a:t> child of its parent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66611D-CE3D-42D8-AE47-F8FD1A8FF6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014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EA8A793-89BF-4452-B8F6-07E755A269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o-RO" dirty="0"/>
              <a:t>CSS Selectors (3)</a:t>
            </a:r>
            <a:endParaRPr lang="en-GB" altLang="ro-RO" dirty="0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39C63E75-DFEC-4AD8-AE7B-F996EDF4BE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ro-RO" sz="2400" dirty="0"/>
              <a:t>E:first-of-type - </a:t>
            </a:r>
            <a:r>
              <a:rPr lang="en-GB" altLang="ro-RO" sz="2400" dirty="0"/>
              <a:t>an E element, first sibling of its type </a:t>
            </a:r>
            <a:endParaRPr lang="en-US" altLang="ro-RO" sz="2400" dirty="0"/>
          </a:p>
          <a:p>
            <a:r>
              <a:rPr lang="en-US" altLang="ro-RO" sz="2400" dirty="0"/>
              <a:t>E:last-of-type - </a:t>
            </a:r>
            <a:r>
              <a:rPr lang="en-GB" altLang="ro-RO" sz="2400" dirty="0"/>
              <a:t>an E element, last sibling of its type </a:t>
            </a:r>
            <a:endParaRPr lang="en-US" altLang="ro-RO" sz="2400" dirty="0"/>
          </a:p>
          <a:p>
            <a:r>
              <a:rPr lang="en-US" altLang="ro-RO" sz="2400" dirty="0"/>
              <a:t>E:only-child - </a:t>
            </a:r>
            <a:r>
              <a:rPr lang="en-GB" altLang="ro-RO" sz="2400" dirty="0"/>
              <a:t>an E element, only child of its parent </a:t>
            </a:r>
            <a:endParaRPr lang="en-US" altLang="ro-RO" sz="2400" dirty="0"/>
          </a:p>
          <a:p>
            <a:r>
              <a:rPr lang="en-US" altLang="ro-RO" sz="2400" dirty="0"/>
              <a:t>E:only-of-type - </a:t>
            </a:r>
            <a:r>
              <a:rPr lang="en-GB" altLang="ro-RO" sz="2400" dirty="0"/>
              <a:t>an E element, only sibling of its type </a:t>
            </a:r>
            <a:endParaRPr lang="en-US" altLang="ro-RO" sz="2400" dirty="0"/>
          </a:p>
          <a:p>
            <a:r>
              <a:rPr lang="en-US" altLang="ro-RO" sz="2400" dirty="0"/>
              <a:t>E:empty - </a:t>
            </a:r>
            <a:r>
              <a:rPr lang="en-GB" altLang="ro-RO" sz="2400" dirty="0"/>
              <a:t>an E element that has no children</a:t>
            </a:r>
            <a:endParaRPr lang="en-US" altLang="ro-RO" sz="2400" dirty="0"/>
          </a:p>
          <a:p>
            <a:r>
              <a:rPr lang="en-US" altLang="ro-RO" sz="2400" dirty="0"/>
              <a:t>E:not(s) - </a:t>
            </a:r>
            <a:r>
              <a:rPr lang="en-GB" altLang="ro-RO" sz="2400" dirty="0"/>
              <a:t>an E element that does not match simple selector s </a:t>
            </a:r>
            <a:endParaRPr lang="en-US" altLang="ro-RO" sz="2400" dirty="0"/>
          </a:p>
          <a:p>
            <a:r>
              <a:rPr lang="en-US" altLang="ro-RO" sz="2400" dirty="0"/>
              <a:t>E &gt; F  - </a:t>
            </a:r>
            <a:r>
              <a:rPr lang="en-GB" altLang="ro-RO" sz="2400" dirty="0"/>
              <a:t>an F element child of an E element </a:t>
            </a:r>
            <a:r>
              <a:rPr lang="en-US" altLang="ro-RO" sz="2400" dirty="0"/>
              <a:t>(in CSS2.1)</a:t>
            </a:r>
          </a:p>
          <a:p>
            <a:r>
              <a:rPr lang="en-US" altLang="ro-RO" sz="2400" dirty="0"/>
              <a:t>E + F  - </a:t>
            </a:r>
            <a:r>
              <a:rPr lang="en-GB" altLang="ro-RO" sz="2400" dirty="0"/>
              <a:t>an F element immediately preceded by an E element </a:t>
            </a:r>
            <a:r>
              <a:rPr lang="en-US" altLang="ro-RO" sz="2400" dirty="0"/>
              <a:t>(in CSS2.1)</a:t>
            </a:r>
          </a:p>
          <a:p>
            <a:r>
              <a:rPr lang="en-US" altLang="ro-RO" sz="2400" dirty="0"/>
              <a:t>E ~ F</a:t>
            </a:r>
            <a:r>
              <a:rPr lang="en-GB" altLang="ro-RO" sz="2400" dirty="0"/>
              <a:t> </a:t>
            </a:r>
            <a:r>
              <a:rPr lang="en-US" altLang="ro-RO" sz="2400" dirty="0"/>
              <a:t> - </a:t>
            </a:r>
            <a:r>
              <a:rPr lang="en-GB" altLang="ro-RO" sz="2400" dirty="0"/>
              <a:t>an F element preceded by an E element </a:t>
            </a:r>
            <a:endParaRPr lang="en-US" altLang="ro-RO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46BE07-D04B-43F9-ACFD-FBB99F3BF3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51</a:t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FC9FF12B-2A1B-4F54-ACD4-909FAF2B7BEF}"/>
              </a:ext>
            </a:extLst>
          </p:cNvPr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/>
              <a:t>Responsive web design</a:t>
            </a:r>
            <a:endParaRPr lang="ro-RO" alt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D11A2B3-D41A-4D9C-B198-9D4078312F5D}"/>
              </a:ext>
            </a:extLst>
          </p:cNvPr>
          <p:cNvSpPr txBox="1">
            <a:spLocks/>
          </p:cNvSpPr>
          <p:nvPr/>
        </p:nvSpPr>
        <p:spPr>
          <a:xfrm>
            <a:off x="457200" y="170066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Document should look good on any device (desktop, tablet, phone)</a:t>
            </a:r>
          </a:p>
          <a:p>
            <a:r>
              <a:rPr lang="en-US" sz="2400" dirty="0"/>
              <a:t>Use CSS to shrink, enlarge, hide or move html content in order to look good on any screen</a:t>
            </a:r>
          </a:p>
          <a:p>
            <a:r>
              <a:rPr lang="en-US" sz="2400" dirty="0"/>
              <a:t>Setting viewport:</a:t>
            </a:r>
          </a:p>
          <a:p>
            <a:r>
              <a:rPr lang="en-US" sz="2400" dirty="0">
                <a:solidFill>
                  <a:srgbClr val="FF0000"/>
                </a:solidFill>
              </a:rPr>
              <a:t>&lt;meta name="viewport" content="width=device-width, initial-scale=1.0"&gt; 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    - sets the width of the page to follow the screen width of the device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    - sets the initial zoom level to 1 (no zoom)   </a:t>
            </a:r>
          </a:p>
          <a:p>
            <a:r>
              <a:rPr lang="en-US" sz="2400" dirty="0"/>
              <a:t>Do not rely on a particular viewpoint</a:t>
            </a:r>
          </a:p>
          <a:p>
            <a:r>
              <a:rPr lang="en-US" sz="2400" dirty="0"/>
              <a:t>Use relative (percentage, %) dimensions: width, height</a:t>
            </a:r>
          </a:p>
          <a:p>
            <a:r>
              <a:rPr lang="en-US" sz="2400" dirty="0"/>
              <a:t>Use media-queries to apply different styles to large/small screens</a:t>
            </a:r>
            <a:endParaRPr lang="ro-RO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AD421F-550C-4C0F-BE39-2E3985D486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52</a:t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>
            <a:extLst>
              <a:ext uri="{FF2B5EF4-FFF2-40B4-BE49-F238E27FC236}">
                <a16:creationId xmlns:a16="http://schemas.microsoft.com/office/drawing/2014/main" id="{520A20CF-083A-4383-B001-0AFFFE247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Responsive web design (2)</a:t>
            </a:r>
            <a:endParaRPr lang="ro-RO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6A0D6-9F90-406F-B932-305DF2CFD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</a:t>
            </a:r>
            <a:r>
              <a:rPr lang="en-US" dirty="0">
                <a:solidFill>
                  <a:srgbClr val="FF0000"/>
                </a:solidFill>
              </a:rPr>
              <a:t>@media </a:t>
            </a:r>
            <a:r>
              <a:rPr lang="en-US" dirty="0"/>
              <a:t>to apply </a:t>
            </a:r>
            <a:r>
              <a:rPr lang="en-US" dirty="0" err="1"/>
              <a:t>css</a:t>
            </a:r>
            <a:r>
              <a:rPr lang="en-US" dirty="0"/>
              <a:t> style only if a condition is met</a:t>
            </a:r>
          </a:p>
          <a:p>
            <a:pPr marL="400050" lvl="1" indent="0">
              <a:buNone/>
            </a:pPr>
            <a:r>
              <a:rPr lang="en-US" dirty="0"/>
              <a:t>@media only screen and (max-width: 500px) {</a:t>
            </a:r>
            <a:br>
              <a:rPr lang="en-US" dirty="0"/>
            </a:br>
            <a:r>
              <a:rPr lang="en-US" dirty="0"/>
              <a:t>    #div1 {</a:t>
            </a:r>
            <a:br>
              <a:rPr lang="en-US" dirty="0"/>
            </a:br>
            <a:r>
              <a:rPr lang="en-US" dirty="0"/>
              <a:t>        width: 100%;</a:t>
            </a:r>
            <a:br>
              <a:rPr lang="en-US" dirty="0"/>
            </a:br>
            <a:r>
              <a:rPr lang="en-US" dirty="0"/>
              <a:t>    }</a:t>
            </a:r>
            <a:br>
              <a:rPr lang="en-US" dirty="0"/>
            </a:br>
            <a:r>
              <a:rPr lang="en-US" dirty="0"/>
              <a:t>}</a:t>
            </a:r>
          </a:p>
          <a:p>
            <a:pPr marL="400050" lvl="1" indent="0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dirty="0"/>
              <a:t>@media only screen and (min-width: 500px) {</a:t>
            </a:r>
            <a:br>
              <a:rPr lang="en-US" dirty="0"/>
            </a:br>
            <a:r>
              <a:rPr lang="en-US" dirty="0"/>
              <a:t>     ….</a:t>
            </a:r>
          </a:p>
          <a:p>
            <a:pPr marL="400050" lvl="1" indent="0">
              <a:buNone/>
            </a:pPr>
            <a:r>
              <a:rPr lang="en-US" dirty="0"/>
              <a:t>}</a:t>
            </a:r>
          </a:p>
          <a:p>
            <a:pPr marL="400050" lvl="1" indent="0">
              <a:buNone/>
            </a:pPr>
            <a:r>
              <a:rPr lang="en-US" dirty="0"/>
              <a:t>@media only screen and (orientation: landscape) {</a:t>
            </a:r>
            <a:br>
              <a:rPr lang="en-US" dirty="0"/>
            </a:br>
            <a:r>
              <a:rPr lang="en-US" dirty="0"/>
              <a:t>     …</a:t>
            </a:r>
          </a:p>
          <a:p>
            <a:pPr marL="400050" lvl="1" indent="0">
              <a:buNone/>
            </a:pPr>
            <a:r>
              <a:rPr lang="en-US" dirty="0"/>
              <a:t>}</a:t>
            </a:r>
            <a:endParaRPr lang="ro-R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301C9B-548D-467D-A560-0DA42B3D55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53</a:t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C4147F59-D84C-4906-A65F-DBD5523F8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CSS neat typography: web fonts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4E44D-4C6E-42C8-9793-CE994530C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See Google web fonts: </a:t>
            </a:r>
            <a:r>
              <a:rPr lang="en-US" dirty="0">
                <a:hlinkClick r:id="rId2"/>
              </a:rPr>
              <a:t>https://fonts.google.com/</a:t>
            </a:r>
            <a:endParaRPr lang="en-US" dirty="0"/>
          </a:p>
          <a:p>
            <a:r>
              <a:rPr lang="en-US" dirty="0"/>
              <a:t>Usage example:</a:t>
            </a:r>
          </a:p>
          <a:p>
            <a:pPr marL="0" indent="0">
              <a:buNone/>
            </a:pPr>
            <a:r>
              <a:rPr lang="en-US" dirty="0"/>
              <a:t>	&lt;link </a:t>
            </a:r>
            <a:r>
              <a:rPr lang="en-US" dirty="0" err="1"/>
              <a:t>rel</a:t>
            </a:r>
            <a:r>
              <a:rPr lang="en-US" dirty="0"/>
              <a:t>="stylesheet" type="text/</a:t>
            </a:r>
            <a:r>
              <a:rPr lang="en-US" dirty="0" err="1"/>
              <a:t>css</a:t>
            </a:r>
            <a:r>
              <a:rPr lang="en-US" dirty="0"/>
              <a:t>"  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href</a:t>
            </a:r>
            <a:r>
              <a:rPr lang="en-US" dirty="0"/>
              <a:t>="</a:t>
            </a:r>
            <a:r>
              <a:rPr lang="en-US" dirty="0">
                <a:hlinkClick r:id="rId3"/>
              </a:rPr>
              <a:t>https://fonts.googleapis.com/</a:t>
            </a:r>
            <a:r>
              <a:rPr lang="en-US" dirty="0" err="1">
                <a:hlinkClick r:id="rId3"/>
              </a:rPr>
              <a:t>css?family</a:t>
            </a:r>
            <a:r>
              <a:rPr lang="en-US" dirty="0">
                <a:hlinkClick r:id="rId3"/>
              </a:rPr>
              <a:t>=Jura</a:t>
            </a:r>
            <a:r>
              <a:rPr lang="en-US" dirty="0"/>
              <a:t>"&gt;</a:t>
            </a:r>
          </a:p>
          <a:p>
            <a:pPr marL="0" indent="0">
              <a:buNone/>
            </a:pPr>
            <a:r>
              <a:rPr lang="en-US" dirty="0"/>
              <a:t>	&lt;style&gt;</a:t>
            </a:r>
          </a:p>
          <a:p>
            <a:pPr marL="0" indent="0">
              <a:buNone/>
            </a:pPr>
            <a:r>
              <a:rPr lang="en-US" dirty="0"/>
              <a:t>	      body { </a:t>
            </a:r>
          </a:p>
          <a:p>
            <a:pPr marL="0" indent="0">
              <a:buNone/>
            </a:pPr>
            <a:r>
              <a:rPr lang="en-US" dirty="0"/>
              <a:t>		color: #cfd2da; </a:t>
            </a:r>
          </a:p>
          <a:p>
            <a:pPr marL="0" indent="0">
              <a:buNone/>
            </a:pPr>
            <a:r>
              <a:rPr lang="en-US" dirty="0"/>
              <a:t>                       font-family: 'Jura', sans-serif; </a:t>
            </a:r>
          </a:p>
          <a:p>
            <a:pPr marL="0" indent="0">
              <a:buNone/>
            </a:pPr>
            <a:r>
              <a:rPr lang="en-US" dirty="0"/>
              <a:t>                       font-size: 0.9rem; </a:t>
            </a:r>
          </a:p>
          <a:p>
            <a:pPr marL="0" indent="0">
              <a:buNone/>
            </a:pPr>
            <a:r>
              <a:rPr lang="en-US" dirty="0"/>
              <a:t>	     } </a:t>
            </a:r>
          </a:p>
          <a:p>
            <a:pPr marL="0" indent="0">
              <a:buNone/>
            </a:pPr>
            <a:r>
              <a:rPr lang="en-US" dirty="0"/>
              <a:t>	&lt;/style&gt;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DD775D-A6A8-4D99-8631-ACF604CE1E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54</a:t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>
            <a:extLst>
              <a:ext uri="{FF2B5EF4-FFF2-40B4-BE49-F238E27FC236}">
                <a16:creationId xmlns:a16="http://schemas.microsoft.com/office/drawing/2014/main" id="{70F62600-C606-4C8F-B429-5CA1988B2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Neat CSS icons: google icons</a:t>
            </a:r>
          </a:p>
        </p:txBody>
      </p:sp>
      <p:sp>
        <p:nvSpPr>
          <p:cNvPr id="30723" name="Content Placeholder 2">
            <a:extLst>
              <a:ext uri="{FF2B5EF4-FFF2-40B4-BE49-F238E27FC236}">
                <a16:creationId xmlns:a16="http://schemas.microsoft.com/office/drawing/2014/main" id="{4674F66B-3187-435E-A1DD-8EFBD00922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62067"/>
            <a:ext cx="8229600" cy="4687888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2000" dirty="0"/>
              <a:t>&lt;link </a:t>
            </a:r>
            <a:r>
              <a:rPr lang="en-US" altLang="en-US" sz="2000" dirty="0" err="1"/>
              <a:t>rel</a:t>
            </a:r>
            <a:r>
              <a:rPr lang="en-US" altLang="en-US" sz="2000" dirty="0"/>
              <a:t>="stylesheet" </a:t>
            </a:r>
            <a:r>
              <a:rPr lang="en-US" altLang="en-US" sz="2000" dirty="0" err="1"/>
              <a:t>href</a:t>
            </a:r>
            <a:r>
              <a:rPr lang="en-US" altLang="en-US" sz="2000" dirty="0"/>
              <a:t>="https://fonts.googleapis.com/</a:t>
            </a:r>
            <a:r>
              <a:rPr lang="en-US" altLang="en-US" sz="2000" dirty="0" err="1"/>
              <a:t>icon?family</a:t>
            </a:r>
            <a:r>
              <a:rPr lang="en-US" altLang="en-US" sz="2000" dirty="0"/>
              <a:t>=</a:t>
            </a:r>
            <a:r>
              <a:rPr lang="en-US" altLang="en-US" sz="2000" dirty="0" err="1"/>
              <a:t>Material+Icons</a:t>
            </a:r>
            <a:r>
              <a:rPr lang="en-US" altLang="en-US" sz="2000" dirty="0"/>
              <a:t>"&gt;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en-US" sz="2000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2000" dirty="0"/>
              <a:t>&lt;</a:t>
            </a:r>
            <a:r>
              <a:rPr lang="en-US" altLang="en-US" sz="2000" dirty="0" err="1"/>
              <a:t>i</a:t>
            </a:r>
            <a:r>
              <a:rPr lang="en-US" altLang="en-US" sz="2000" dirty="0"/>
              <a:t> class="material-icons" style="font-size:48px;color:red“&gt;folder&lt;/</a:t>
            </a:r>
            <a:r>
              <a:rPr lang="en-US" altLang="en-US" sz="2000" dirty="0" err="1"/>
              <a:t>i</a:t>
            </a:r>
            <a:r>
              <a:rPr lang="en-US" altLang="en-US" sz="2000" dirty="0"/>
              <a:t>&gt;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2000" dirty="0"/>
              <a:t>&lt;</a:t>
            </a:r>
            <a:r>
              <a:rPr lang="en-US" altLang="en-US" sz="2000" dirty="0" err="1"/>
              <a:t>i</a:t>
            </a:r>
            <a:r>
              <a:rPr lang="en-US" altLang="en-US" sz="2000" dirty="0"/>
              <a:t> class="material-icons" style="font-size:48px;color:red“&gt; </a:t>
            </a:r>
            <a:r>
              <a:rPr lang="en-US" altLang="en-US" sz="2000" dirty="0" err="1"/>
              <a:t>cloud_upload</a:t>
            </a:r>
            <a:r>
              <a:rPr lang="en-US" altLang="en-US" sz="2000" dirty="0"/>
              <a:t>&lt;/</a:t>
            </a:r>
            <a:r>
              <a:rPr lang="en-US" altLang="en-US" sz="2000" dirty="0" err="1"/>
              <a:t>i</a:t>
            </a:r>
            <a:r>
              <a:rPr lang="en-US" altLang="en-US" sz="2000" dirty="0"/>
              <a:t>&gt;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en-US" sz="2000" dirty="0"/>
          </a:p>
        </p:txBody>
      </p:sp>
      <p:pic>
        <p:nvPicPr>
          <p:cNvPr id="30724" name="Picture 2">
            <a:extLst>
              <a:ext uri="{FF2B5EF4-FFF2-40B4-BE49-F238E27FC236}">
                <a16:creationId xmlns:a16="http://schemas.microsoft.com/office/drawing/2014/main" id="{B2496B14-DAD6-4EF0-B284-FEF9E9241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4418013"/>
            <a:ext cx="2438400" cy="116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DDB9F2-9D5B-418C-BF99-91F1DE2C1C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55</a:t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E9DD5042-ABE3-4EA8-B574-3FCAB4DD8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Neat CSS icons: </a:t>
            </a:r>
            <a:r>
              <a:rPr lang="en-US" altLang="en-US" dirty="0" err="1"/>
              <a:t>fontawesome</a:t>
            </a:r>
            <a:endParaRPr lang="en-US" altLang="en-US" dirty="0"/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B81E0C5B-A758-40BD-BD34-65A25214F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2000" dirty="0"/>
              <a:t>&lt;link </a:t>
            </a:r>
            <a:r>
              <a:rPr lang="en-US" altLang="en-US" sz="2000" dirty="0" err="1"/>
              <a:t>rel</a:t>
            </a:r>
            <a:r>
              <a:rPr lang="en-US" altLang="en-US" sz="2000" dirty="0"/>
              <a:t>="stylesheet"     </a:t>
            </a:r>
            <a:r>
              <a:rPr lang="en-US" altLang="en-US" sz="2000" dirty="0" err="1"/>
              <a:t>href</a:t>
            </a:r>
            <a:r>
              <a:rPr lang="en-US" altLang="en-US" sz="2000" dirty="0"/>
              <a:t>="https://cdnjs.cloudflare.com/ajax/libs/font-awesome/4.7.0/</a:t>
            </a:r>
            <a:r>
              <a:rPr lang="en-US" altLang="en-US" sz="2000" dirty="0" err="1"/>
              <a:t>css</a:t>
            </a:r>
            <a:r>
              <a:rPr lang="en-US" altLang="en-US" sz="2000" dirty="0"/>
              <a:t>/font-awesome.min.css"&gt;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en-US" sz="2000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2000" dirty="0"/>
              <a:t>&lt;</a:t>
            </a:r>
            <a:r>
              <a:rPr lang="en-US" altLang="en-US" sz="2000" dirty="0" err="1"/>
              <a:t>i</a:t>
            </a:r>
            <a:r>
              <a:rPr lang="en-US" altLang="en-US" sz="2000" dirty="0"/>
              <a:t> class="fa fa-car" style="font-size:60px;color:red;"&gt;&lt;/</a:t>
            </a:r>
            <a:r>
              <a:rPr lang="en-US" altLang="en-US" sz="2000" dirty="0" err="1"/>
              <a:t>i</a:t>
            </a:r>
            <a:r>
              <a:rPr lang="en-US" altLang="en-US" sz="2000" dirty="0"/>
              <a:t>&gt;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en-US" sz="2000" dirty="0"/>
          </a:p>
          <a:p>
            <a:pPr marL="0" indent="0">
              <a:buFont typeface="Wingdings" panose="05000000000000000000" pitchFamily="2" charset="2"/>
              <a:buNone/>
            </a:pPr>
            <a:endParaRPr lang="en-US" altLang="en-US" sz="2000" dirty="0"/>
          </a:p>
        </p:txBody>
      </p:sp>
      <p:pic>
        <p:nvPicPr>
          <p:cNvPr id="31748" name="Picture 2">
            <a:extLst>
              <a:ext uri="{FF2B5EF4-FFF2-40B4-BE49-F238E27FC236}">
                <a16:creationId xmlns:a16="http://schemas.microsoft.com/office/drawing/2014/main" id="{0F50C97D-8A32-4FDA-9FEE-A685AD72DF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0925" y="3886200"/>
            <a:ext cx="1238250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433734-FCA4-41BC-A135-690BE2DD82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56</a:t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05194" y="2623416"/>
            <a:ext cx="7772400" cy="1023624"/>
          </a:xfrm>
        </p:spPr>
        <p:txBody>
          <a:bodyPr>
            <a:normAutofit/>
          </a:bodyPr>
          <a:lstStyle/>
          <a:p>
            <a:r>
              <a:rPr lang="en-US" sz="3600" dirty="0"/>
              <a:t>Thank you!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595960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2FF9C-A1C9-469F-A6B9-0CF61DC9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CSS Syntax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4A3AD-8118-45D3-A1C3-8D3864EBE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selector { property: value; property: value; … }</a:t>
            </a:r>
          </a:p>
          <a:p>
            <a:pPr marL="0" indent="0">
              <a:buNone/>
            </a:pP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D87A2C-5E7D-4C33-93CB-7D7C4CB5C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06" y="2804302"/>
            <a:ext cx="7506350" cy="270533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26D02D-1B47-467C-85A2-6BD297CACC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131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B5A6F-A1D3-40EF-B4D7-3946D5AA1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CSS Selectors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784BE-69FF-4256-9F3C-0694AA900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322AAA-8362-439F-BEF4-FB53510E1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31" y="1417637"/>
            <a:ext cx="8313938" cy="478829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CD1B0-88D6-4F90-BAD7-D2602D7B49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593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5DCB3-6003-49DA-B235-167D71FCD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Type Selectors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CC59AB-3A0D-47A5-AA25-B90EB8B4D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78" y="2363108"/>
            <a:ext cx="3758293" cy="25462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560919-8C72-4705-AE69-FA318F923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363108"/>
            <a:ext cx="4133781" cy="254624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59944B-3DBD-48E0-A326-B66AB78D01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723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2B4BD-13EC-4EC4-B7A1-B52E16CEE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Class Selectors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BBB750-0965-46D8-9D52-8062A1FE1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25546"/>
            <a:ext cx="9144000" cy="42829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6884B6-8464-47B1-8A75-F8797A411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652E-AACC-B249-B75B-9215B21BC29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68841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VV_Template">
  <a:themeElements>
    <a:clrScheme name="Custom 2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006EC6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Leere Prä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5956</TotalTime>
  <Words>3145</Words>
  <Application>Microsoft Office PowerPoint</Application>
  <PresentationFormat>On-screen Show (4:3)</PresentationFormat>
  <Paragraphs>502</Paragraphs>
  <Slides>57</Slides>
  <Notes>2</Notes>
  <HiddenSlides>0</HiddenSlides>
  <MMClips>0</MMClips>
  <ScaleCrop>false</ScaleCrop>
  <HeadingPairs>
    <vt:vector size="10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  <vt:variant>
        <vt:lpstr>Custom Shows</vt:lpstr>
      </vt:variant>
      <vt:variant>
        <vt:i4>1</vt:i4>
      </vt:variant>
    </vt:vector>
  </HeadingPairs>
  <TitlesOfParts>
    <vt:vector size="66" baseType="lpstr">
      <vt:lpstr>Arial</vt:lpstr>
      <vt:lpstr>Calibri</vt:lpstr>
      <vt:lpstr>Roboto</vt:lpstr>
      <vt:lpstr>Times New Roman</vt:lpstr>
      <vt:lpstr>Wingdings</vt:lpstr>
      <vt:lpstr>template</vt:lpstr>
      <vt:lpstr>SVV_Template</vt:lpstr>
      <vt:lpstr>Bitmap Image</vt:lpstr>
      <vt:lpstr>CS 4032 – Web Programming</vt:lpstr>
      <vt:lpstr>CSS - Cascading Style Sheets</vt:lpstr>
      <vt:lpstr>History of CSS</vt:lpstr>
      <vt:lpstr>What is CSS ?</vt:lpstr>
      <vt:lpstr>Need for CSS</vt:lpstr>
      <vt:lpstr>CSS Syntax</vt:lpstr>
      <vt:lpstr>CSS Selectors</vt:lpstr>
      <vt:lpstr>CSS Type Selectors</vt:lpstr>
      <vt:lpstr>CSS Class Selectors</vt:lpstr>
      <vt:lpstr>CSS Id Selectors</vt:lpstr>
      <vt:lpstr>Additional Selector Types</vt:lpstr>
      <vt:lpstr>Pseudo Selectors/Classes</vt:lpstr>
      <vt:lpstr>Examples of pseudo classes </vt:lpstr>
      <vt:lpstr>Pseudo-elements</vt:lpstr>
      <vt:lpstr>A simple CSS example</vt:lpstr>
      <vt:lpstr>Adding style sheets to a document</vt:lpstr>
      <vt:lpstr>Multiple style sheets</vt:lpstr>
      <vt:lpstr>Background properties</vt:lpstr>
      <vt:lpstr>Background CSS examples</vt:lpstr>
      <vt:lpstr>Background CSS examples</vt:lpstr>
      <vt:lpstr>Background CSS examples</vt:lpstr>
      <vt:lpstr>Text properties</vt:lpstr>
      <vt:lpstr>Text CSS example</vt:lpstr>
      <vt:lpstr>Display and visibility</vt:lpstr>
      <vt:lpstr>Visibility and layout</vt:lpstr>
      <vt:lpstr>Font properties</vt:lpstr>
      <vt:lpstr>Font CSS example</vt:lpstr>
      <vt:lpstr>List properties</vt:lpstr>
      <vt:lpstr>List CSS example</vt:lpstr>
      <vt:lpstr>Table properties</vt:lpstr>
      <vt:lpstr>The CSS box model</vt:lpstr>
      <vt:lpstr>The CSS Box model (2)</vt:lpstr>
      <vt:lpstr>Dimension properties</vt:lpstr>
      <vt:lpstr>Margin and padding properties</vt:lpstr>
      <vt:lpstr>Margin CSS example</vt:lpstr>
      <vt:lpstr>Border and outline properties</vt:lpstr>
      <vt:lpstr>Border CSS example</vt:lpstr>
      <vt:lpstr>Positioning</vt:lpstr>
      <vt:lpstr>Floating</vt:lpstr>
      <vt:lpstr>Positioning properties</vt:lpstr>
      <vt:lpstr>Positioning Examples</vt:lpstr>
      <vt:lpstr>Stacking elements</vt:lpstr>
      <vt:lpstr>Transitions</vt:lpstr>
      <vt:lpstr>Transform - examples</vt:lpstr>
      <vt:lpstr>Cursor</vt:lpstr>
      <vt:lpstr>CSS Cursors</vt:lpstr>
      <vt:lpstr>CSS level 3</vt:lpstr>
      <vt:lpstr>DOM Tree</vt:lpstr>
      <vt:lpstr>CSS Selectors (1)</vt:lpstr>
      <vt:lpstr>CSS Selectors (2)</vt:lpstr>
      <vt:lpstr>CSS Selectors (3)</vt:lpstr>
      <vt:lpstr>PowerPoint Presentation</vt:lpstr>
      <vt:lpstr>Responsive web design (2)</vt:lpstr>
      <vt:lpstr>CSS neat typography: web fonts</vt:lpstr>
      <vt:lpstr>Neat CSS icons: google icons</vt:lpstr>
      <vt:lpstr>Neat CSS icons: fontawesome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406 – Web Programming</dc:title>
  <dc:creator>ATIF JILANI</dc:creator>
  <cp:lastModifiedBy>Hassan</cp:lastModifiedBy>
  <cp:revision>351</cp:revision>
  <dcterms:created xsi:type="dcterms:W3CDTF">2020-01-19T18:42:10Z</dcterms:created>
  <dcterms:modified xsi:type="dcterms:W3CDTF">2022-03-01T10:15:43Z</dcterms:modified>
</cp:coreProperties>
</file>